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FF"/>
    <a:srgbClr val="FFCCFF"/>
    <a:srgbClr val="33CC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3102" y="66"/>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E67F44B-B911-4389-A230-41D59D0523D2}" type="datetimeFigureOut">
              <a:rPr kumimoji="1" lang="ja-JP" altLang="en-US" smtClean="0"/>
              <a:t>2022/12/13</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56B55F2-389A-4292-8007-5FB5C34D7DFB}" type="slidenum">
              <a:rPr kumimoji="1" lang="ja-JP" altLang="en-US" smtClean="0"/>
              <a:t>‹#›</a:t>
            </a:fld>
            <a:endParaRPr kumimoji="1" lang="ja-JP" altLang="en-US"/>
          </a:p>
        </p:txBody>
      </p:sp>
    </p:spTree>
    <p:extLst>
      <p:ext uri="{BB962C8B-B14F-4D97-AF65-F5344CB8AC3E}">
        <p14:creationId xmlns:p14="http://schemas.microsoft.com/office/powerpoint/2010/main" val="2729984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6B55F2-389A-4292-8007-5FB5C34D7DFB}" type="slidenum">
              <a:rPr kumimoji="1" lang="ja-JP" altLang="en-US" smtClean="0"/>
              <a:t>1</a:t>
            </a:fld>
            <a:endParaRPr kumimoji="1" lang="ja-JP" altLang="en-US"/>
          </a:p>
        </p:txBody>
      </p:sp>
    </p:spTree>
    <p:extLst>
      <p:ext uri="{BB962C8B-B14F-4D97-AF65-F5344CB8AC3E}">
        <p14:creationId xmlns:p14="http://schemas.microsoft.com/office/powerpoint/2010/main" val="213513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6"/>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404686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182647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4133" y="668338"/>
            <a:ext cx="1405923" cy="1422568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12427" y="668338"/>
            <a:ext cx="4095684" cy="142256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129585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37838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362309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12428" y="3891210"/>
            <a:ext cx="2750147"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188595" y="3891210"/>
            <a:ext cx="2751460"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314151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694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364328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369083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3" cy="181193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6"/>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129117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537B7-557B-4F8B-BA63-062EE14B8409}" type="datetimeFigureOut">
              <a:rPr kumimoji="1" lang="ja-JP" altLang="en-US" smtClean="0"/>
              <a:t>2022/12/13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311240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7"/>
            <a:ext cx="6805137" cy="705715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8"/>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37B7-557B-4F8B-BA63-062EE14B8409}" type="datetimeFigureOut">
              <a:rPr kumimoji="1" lang="ja-JP" altLang="en-US" smtClean="0"/>
              <a:t>2022/12/13</a:t>
            </a:fld>
            <a:endParaRPr kumimoji="1" lang="ja-JP" altLang="en-US"/>
          </a:p>
        </p:txBody>
      </p:sp>
      <p:sp>
        <p:nvSpPr>
          <p:cNvPr id="5" name="フッター プレースホルダー 4"/>
          <p:cNvSpPr>
            <a:spLocks noGrp="1"/>
          </p:cNvSpPr>
          <p:nvPr>
            <p:ph type="ftr" sz="quarter" idx="3"/>
          </p:nvPr>
        </p:nvSpPr>
        <p:spPr>
          <a:xfrm>
            <a:off x="2583432" y="9911198"/>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8"/>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A3578-3A52-449C-92B2-65BB3B25924F}" type="slidenum">
              <a:rPr kumimoji="1" lang="ja-JP" altLang="en-US" smtClean="0"/>
              <a:t>‹#›</a:t>
            </a:fld>
            <a:endParaRPr kumimoji="1" lang="ja-JP" altLang="en-US"/>
          </a:p>
        </p:txBody>
      </p:sp>
    </p:spTree>
    <p:extLst>
      <p:ext uri="{BB962C8B-B14F-4D97-AF65-F5344CB8AC3E}">
        <p14:creationId xmlns:p14="http://schemas.microsoft.com/office/powerpoint/2010/main" val="23062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94" y="9045183"/>
            <a:ext cx="1595695" cy="1440000"/>
          </a:xfrm>
          <a:prstGeom prst="rect">
            <a:avLst/>
          </a:prstGeom>
          <a:noFill/>
          <a:ln>
            <a:noFill/>
          </a:ln>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76" y="324402"/>
            <a:ext cx="6864110" cy="1517907"/>
          </a:xfrm>
          <a:prstGeom prst="rect">
            <a:avLst/>
          </a:prstGeom>
        </p:spPr>
      </p:pic>
      <p:sp>
        <p:nvSpPr>
          <p:cNvPr id="9" name="角丸四角形 8"/>
          <p:cNvSpPr/>
          <p:nvPr/>
        </p:nvSpPr>
        <p:spPr>
          <a:xfrm>
            <a:off x="360631" y="1842309"/>
            <a:ext cx="6840000" cy="1379101"/>
          </a:xfrm>
          <a:prstGeom prst="roundRect">
            <a:avLst/>
          </a:prstGeom>
          <a:blipFill dpi="0" rotWithShape="1">
            <a:blip r:embed="rId5"/>
            <a:srcRect/>
            <a:tile tx="0" ty="0" sx="100000" sy="100000" flip="none" algn="tl"/>
          </a:blipFill>
          <a:ln>
            <a:solidFill>
              <a:srgbClr val="33CC33"/>
            </a:solidFill>
          </a:ln>
        </p:spPr>
        <p:txBody>
          <a:bodyPr wrap="square">
            <a:spAutoFit/>
          </a:bodyPr>
          <a:lstStyle/>
          <a:p>
            <a:pPr algn="ctr">
              <a:lnSpc>
                <a:spcPts val="3000"/>
              </a:lnSpc>
            </a:pPr>
            <a:r>
              <a:rPr lang="ja-JP" altLang="ja-JP" sz="2600" kern="100" dirty="0">
                <a:ln w="3175">
                  <a:solidFill>
                    <a:schemeClr val="bg1"/>
                  </a:solidFill>
                </a:ln>
                <a:solidFill>
                  <a:srgbClr val="0070C0"/>
                </a:solidFill>
                <a:latin typeface="Century"/>
                <a:ea typeface="HGP創英角ﾎﾟｯﾌﾟ体"/>
                <a:cs typeface="Times New Roman"/>
              </a:rPr>
              <a:t>三部制・単位制・総合学科・定時制の</a:t>
            </a:r>
            <a:endParaRPr lang="en-US" altLang="ja-JP" sz="2600" kern="100" dirty="0">
              <a:ln w="3175">
                <a:solidFill>
                  <a:schemeClr val="bg1"/>
                </a:solidFill>
              </a:ln>
              <a:solidFill>
                <a:srgbClr val="0070C0"/>
              </a:solidFill>
              <a:latin typeface="Century"/>
              <a:ea typeface="HGP創英角ﾎﾟｯﾌﾟ体"/>
              <a:cs typeface="Times New Roman"/>
            </a:endParaRPr>
          </a:p>
          <a:p>
            <a:pPr algn="ctr">
              <a:lnSpc>
                <a:spcPts val="3000"/>
              </a:lnSpc>
            </a:pPr>
            <a:r>
              <a:rPr lang="ja-JP" altLang="ja-JP" sz="2600" kern="100" dirty="0">
                <a:ln w="3175">
                  <a:solidFill>
                    <a:schemeClr val="bg1"/>
                  </a:solidFill>
                </a:ln>
                <a:solidFill>
                  <a:srgbClr val="0070C0"/>
                </a:solidFill>
                <a:latin typeface="Century"/>
                <a:ea typeface="HGP創英角ﾎﾟｯﾌﾟ体"/>
                <a:cs typeface="Times New Roman"/>
              </a:rPr>
              <a:t>利点を</a:t>
            </a:r>
            <a:r>
              <a:rPr lang="ja-JP" altLang="ja-JP" sz="2600" dirty="0">
                <a:ln w="3175">
                  <a:solidFill>
                    <a:schemeClr val="bg1"/>
                  </a:solidFill>
                </a:ln>
                <a:solidFill>
                  <a:srgbClr val="0070C0"/>
                </a:solidFill>
                <a:ea typeface="HGP創英角ﾎﾟｯﾌﾟ体"/>
                <a:cs typeface="Times New Roman"/>
              </a:rPr>
              <a:t>いかして、</a:t>
            </a:r>
            <a:r>
              <a:rPr lang="ja-JP" altLang="ja-JP" sz="2600" dirty="0">
                <a:ln w="9525" cap="rnd" cmpd="sng" algn="ctr">
                  <a:solidFill>
                    <a:srgbClr val="FFC000"/>
                  </a:solidFill>
                  <a:prstDash val="solid"/>
                  <a:bevel/>
                </a:ln>
                <a:solidFill>
                  <a:srgbClr val="FF0066"/>
                </a:solidFill>
                <a:effectLst>
                  <a:outerShdw blurRad="50800" dist="38100" dir="2700000" algn="tl">
                    <a:srgbClr val="000000">
                      <a:alpha val="40000"/>
                    </a:srgbClr>
                  </a:outerShdw>
                </a:effectLst>
                <a:ea typeface="HGP創英角ﾎﾟｯﾌﾟ体"/>
                <a:cs typeface="Times New Roman"/>
              </a:rPr>
              <a:t>生徒の夢を実現</a:t>
            </a:r>
            <a:r>
              <a:rPr lang="ja-JP" altLang="ja-JP" sz="2600" dirty="0">
                <a:ln w="6350">
                  <a:solidFill>
                    <a:schemeClr val="bg1"/>
                  </a:solidFill>
                </a:ln>
                <a:solidFill>
                  <a:srgbClr val="0070C0"/>
                </a:solidFill>
                <a:ea typeface="HGP創英角ﾎﾟｯﾌﾟ体"/>
                <a:cs typeface="Times New Roman"/>
              </a:rPr>
              <a:t>する</a:t>
            </a:r>
            <a:endParaRPr lang="en-US" altLang="ja-JP" sz="2600" dirty="0">
              <a:ln w="6350">
                <a:solidFill>
                  <a:schemeClr val="bg1"/>
                </a:solidFill>
              </a:ln>
              <a:solidFill>
                <a:srgbClr val="0070C0"/>
              </a:solidFill>
              <a:ea typeface="HGP創英角ﾎﾟｯﾌﾟ体"/>
              <a:cs typeface="Times New Roman"/>
            </a:endParaRPr>
          </a:p>
          <a:p>
            <a:pPr algn="ctr">
              <a:lnSpc>
                <a:spcPts val="3000"/>
              </a:lnSpc>
              <a:spcAft>
                <a:spcPts val="0"/>
              </a:spcAft>
            </a:pPr>
            <a:r>
              <a:rPr lang="ja-JP" altLang="ja-JP" sz="2800" kern="100" dirty="0">
                <a:ln w="9525" cap="rnd" cmpd="sng" algn="ctr">
                  <a:solidFill>
                    <a:srgbClr val="00B050"/>
                  </a:solidFill>
                  <a:prstDash val="solid"/>
                  <a:bevel/>
                </a:ln>
                <a:solidFill>
                  <a:srgbClr val="FFCC00"/>
                </a:solidFill>
                <a:effectLst>
                  <a:outerShdw blurRad="50800" dist="38100" dir="2700000" algn="tl">
                    <a:srgbClr val="000000">
                      <a:alpha val="40000"/>
                    </a:srgbClr>
                  </a:outerShdw>
                </a:effectLst>
                <a:latin typeface="Century"/>
                <a:ea typeface="HGP創英角ﾎﾟｯﾌﾟ体"/>
                <a:cs typeface="Times New Roman"/>
              </a:rPr>
              <a:t>新しいタイプの高校</a:t>
            </a:r>
            <a:r>
              <a:rPr lang="ja-JP" altLang="ja-JP" sz="2800" kern="100" dirty="0">
                <a:solidFill>
                  <a:srgbClr val="0070C0"/>
                </a:solidFill>
                <a:effectLst>
                  <a:outerShdw blurRad="50800" dist="38100" dir="2700000" algn="tl">
                    <a:srgbClr val="000000">
                      <a:alpha val="40000"/>
                    </a:srgbClr>
                  </a:outerShdw>
                </a:effectLst>
                <a:latin typeface="Century"/>
                <a:ea typeface="HGP創英角ﾎﾟｯﾌﾟ体"/>
                <a:cs typeface="Times New Roman"/>
              </a:rPr>
              <a:t>（</a:t>
            </a:r>
            <a:r>
              <a:rPr lang="ja-JP" altLang="ja-JP" sz="2400" kern="100" dirty="0">
                <a:ln w="9525" cap="rnd" cmpd="sng" algn="ctr">
                  <a:solidFill>
                    <a:srgbClr val="FFFF00"/>
                  </a:solidFill>
                  <a:prstDash val="solid"/>
                  <a:bevel/>
                </a:ln>
                <a:solidFill>
                  <a:srgbClr val="FF0066"/>
                </a:solidFill>
                <a:effectLst>
                  <a:outerShdw blurRad="50800" dist="38100" dir="2700000" algn="tl">
                    <a:srgbClr val="000000">
                      <a:alpha val="40000"/>
                    </a:srgbClr>
                  </a:outerShdw>
                </a:effectLst>
                <a:latin typeface="Century"/>
                <a:ea typeface="HGP創英角ﾎﾟｯﾌﾟ体"/>
                <a:cs typeface="Times New Roman"/>
              </a:rPr>
              <a:t>チャレンジスクール</a:t>
            </a:r>
            <a:r>
              <a:rPr lang="ja-JP" altLang="ja-JP" sz="2800" kern="100" dirty="0">
                <a:solidFill>
                  <a:srgbClr val="0070C0"/>
                </a:solidFill>
                <a:effectLst>
                  <a:outerShdw blurRad="50800" dist="38100" dir="2700000" algn="tl">
                    <a:srgbClr val="000000">
                      <a:alpha val="40000"/>
                    </a:srgbClr>
                  </a:outerShdw>
                </a:effectLst>
                <a:latin typeface="Century"/>
                <a:ea typeface="HGP創英角ﾎﾟｯﾌﾟ体"/>
                <a:cs typeface="Times New Roman"/>
              </a:rPr>
              <a:t>）</a:t>
            </a:r>
            <a:r>
              <a:rPr lang="ja-JP" altLang="ja-JP" sz="2600" kern="100" dirty="0">
                <a:ln w="6350">
                  <a:solidFill>
                    <a:schemeClr val="bg1"/>
                  </a:solidFill>
                </a:ln>
                <a:solidFill>
                  <a:srgbClr val="0070C0"/>
                </a:solidFill>
                <a:latin typeface="Century"/>
                <a:ea typeface="HGP創英角ﾎﾟｯﾌﾟ体"/>
                <a:cs typeface="Times New Roman"/>
              </a:rPr>
              <a:t>です。</a:t>
            </a:r>
            <a:endParaRPr lang="ja-JP" altLang="ja-JP" sz="2600" kern="100" dirty="0">
              <a:ln w="6350">
                <a:solidFill>
                  <a:schemeClr val="bg1"/>
                </a:solidFill>
              </a:ln>
              <a:latin typeface="Century"/>
              <a:ea typeface="ＭＳ 明朝"/>
              <a:cs typeface="Times New Roman"/>
            </a:endParaRP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986" y="3532816"/>
            <a:ext cx="1303034" cy="1649410"/>
          </a:xfrm>
          <a:prstGeom prst="rect">
            <a:avLst/>
          </a:prstGeom>
        </p:spPr>
      </p:pic>
      <p:sp>
        <p:nvSpPr>
          <p:cNvPr id="11" name="角丸四角形 10"/>
          <p:cNvSpPr/>
          <p:nvPr/>
        </p:nvSpPr>
        <p:spPr>
          <a:xfrm>
            <a:off x="1476375" y="3786525"/>
            <a:ext cx="5724256" cy="1344151"/>
          </a:xfrm>
          <a:prstGeom prst="roundRect">
            <a:avLst/>
          </a:prstGeom>
          <a:blipFill dpi="0" rotWithShape="1">
            <a:blip r:embed="rId7"/>
            <a:srcRect/>
            <a:tile tx="0" ty="0" sx="100000" sy="100000" flip="none" algn="tl"/>
          </a:bli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rPr>
              <a:t>落ち着いた静かな環境で、自分のペースで学習したい</a:t>
            </a:r>
            <a:endParaRPr kumimoji="1" lang="en-US" altLang="ja-JP"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稔ヶ丘高校には、まじめで思いやりのある生徒が多く、校内はとても落ちついています。服装指導や</a:t>
            </a:r>
            <a:r>
              <a:rPr lang="ja-JP" altLang="en-US" sz="1200" spc="-150" dirty="0">
                <a:ln w="3175">
                  <a:noFill/>
                </a:ln>
                <a:solidFill>
                  <a:schemeClr val="tx1"/>
                </a:solidFill>
                <a:latin typeface="HG丸ｺﾞｼｯｸM-PRO" panose="020F0600000000000000" pitchFamily="50" charset="-128"/>
                <a:ea typeface="HG丸ｺﾞｼｯｸM-PRO" panose="020F0600000000000000" pitchFamily="50" charset="-128"/>
              </a:rPr>
              <a:t>校則は厳しいです。</a:t>
            </a:r>
            <a:endParaRPr lang="en-US" altLang="ja-JP" sz="1200" spc="-15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80975"/>
            <a:r>
              <a:rPr lang="ja-JP" altLang="en-US" sz="1200" spc="-150" dirty="0">
                <a:ln w="3175">
                  <a:noFill/>
                </a:ln>
                <a:solidFill>
                  <a:schemeClr val="tx1"/>
                </a:solidFill>
                <a:latin typeface="HG丸ｺﾞｼｯｸM-PRO" panose="020F0600000000000000" pitchFamily="50" charset="-128"/>
                <a:ea typeface="HG丸ｺﾞｼｯｸM-PRO" panose="020F0600000000000000" pitchFamily="50" charset="-128"/>
              </a:rPr>
              <a:t>登校時間は午前（</a:t>
            </a:r>
            <a:r>
              <a:rPr lang="en-US" altLang="ja-JP" sz="1200" spc="-150" dirty="0">
                <a:ln w="3175">
                  <a:noFill/>
                </a:ln>
                <a:solidFill>
                  <a:schemeClr val="tx1"/>
                </a:solidFill>
                <a:latin typeface="HG丸ｺﾞｼｯｸM-PRO" panose="020F0600000000000000" pitchFamily="50" charset="-128"/>
                <a:ea typeface="HG丸ｺﾞｼｯｸM-PRO" panose="020F0600000000000000" pitchFamily="50" charset="-128"/>
              </a:rPr>
              <a:t>Ⅰ</a:t>
            </a:r>
            <a:r>
              <a:rPr lang="ja-JP" altLang="en-US" sz="1200" spc="-150" dirty="0">
                <a:ln w="3175">
                  <a:noFill/>
                </a:ln>
                <a:solidFill>
                  <a:schemeClr val="tx1"/>
                </a:solidFill>
                <a:latin typeface="HG丸ｺﾞｼｯｸM-PRO" panose="020F0600000000000000" pitchFamily="50" charset="-128"/>
                <a:ea typeface="HG丸ｺﾞｼｯｸM-PRO" panose="020F0600000000000000" pitchFamily="50" charset="-128"/>
              </a:rPr>
              <a:t>部）・午後（</a:t>
            </a:r>
            <a:r>
              <a:rPr lang="en-US" altLang="ja-JP" sz="1200" spc="-150" dirty="0">
                <a:ln w="3175">
                  <a:noFill/>
                </a:ln>
                <a:solidFill>
                  <a:schemeClr val="tx1"/>
                </a:solidFill>
                <a:latin typeface="HG丸ｺﾞｼｯｸM-PRO" panose="020F0600000000000000" pitchFamily="50" charset="-128"/>
                <a:ea typeface="HG丸ｺﾞｼｯｸM-PRO" panose="020F0600000000000000" pitchFamily="50" charset="-128"/>
              </a:rPr>
              <a:t>Ⅱ</a:t>
            </a:r>
            <a:r>
              <a:rPr lang="ja-JP" altLang="en-US" sz="1200" spc="-150" dirty="0">
                <a:ln w="3175">
                  <a:noFill/>
                </a:ln>
                <a:solidFill>
                  <a:schemeClr val="tx1"/>
                </a:solidFill>
                <a:latin typeface="HG丸ｺﾞｼｯｸM-PRO" panose="020F0600000000000000" pitchFamily="50" charset="-128"/>
                <a:ea typeface="HG丸ｺﾞｼｯｸM-PRO" panose="020F0600000000000000" pitchFamily="50" charset="-128"/>
              </a:rPr>
              <a:t>部）・夕方（</a:t>
            </a:r>
            <a:r>
              <a:rPr lang="en-US" altLang="ja-JP" sz="1200" spc="-150" dirty="0">
                <a:ln w="3175">
                  <a:noFill/>
                </a:ln>
                <a:solidFill>
                  <a:schemeClr val="tx1"/>
                </a:solidFill>
                <a:latin typeface="HG丸ｺﾞｼｯｸM-PRO" panose="020F0600000000000000" pitchFamily="50" charset="-128"/>
                <a:ea typeface="HG丸ｺﾞｼｯｸM-PRO" panose="020F0600000000000000" pitchFamily="50" charset="-128"/>
              </a:rPr>
              <a:t>Ⅲ</a:t>
            </a:r>
            <a:r>
              <a:rPr lang="ja-JP" altLang="en-US" sz="1200" spc="-150" dirty="0">
                <a:ln w="3175">
                  <a:noFill/>
                </a:ln>
                <a:solidFill>
                  <a:schemeClr val="tx1"/>
                </a:solidFill>
                <a:latin typeface="HG丸ｺﾞｼｯｸM-PRO" panose="020F0600000000000000" pitchFamily="50" charset="-128"/>
                <a:ea typeface="HG丸ｺﾞｼｯｸM-PRO" panose="020F0600000000000000" pitchFamily="50" charset="-128"/>
              </a:rPr>
              <a:t>部）の３種類。</a:t>
            </a:r>
            <a:endParaRPr lang="en-US" altLang="ja-JP" sz="1200" spc="-15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ゆっくり学んで４年卒業か、ちょっと頑張って</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3</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年卒業かを自分で選べます。</a:t>
            </a:r>
            <a:endParaRPr kumimoji="1"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389365" y="5229283"/>
            <a:ext cx="5580240" cy="1800200"/>
          </a:xfrm>
          <a:prstGeom prst="roundRect">
            <a:avLst/>
          </a:prstGeom>
          <a:blipFill dpi="0" rotWithShape="1">
            <a:blip r:embed="rId7"/>
            <a:srcRect/>
            <a:tile tx="0" ty="0" sx="100000" sy="100000" flip="none" algn="tl"/>
          </a:bli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rPr>
              <a:t>上級学校（大学・短大・専門学校）に進学したい</a:t>
            </a:r>
            <a:endParaRPr kumimoji="1" lang="en-US" altLang="ja-JP"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いままで勉強が苦手だったけど、上級学校には進学したい。</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そんな生徒が稔ヶ丘高校にはたくさんいます。</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卒業生の進学率は</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67</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a:t>
            </a:r>
            <a:r>
              <a:rPr lang="en-US" altLang="ja-JP" sz="1200" baseline="30000" dirty="0">
                <a:ln w="3175">
                  <a:noFill/>
                </a:ln>
                <a:solidFill>
                  <a:schemeClr val="tx1"/>
                </a:solidFill>
                <a:latin typeface="HG丸ｺﾞｼｯｸM-PRO" panose="020F0600000000000000" pitchFamily="50" charset="-128"/>
                <a:ea typeface="HG丸ｺﾞｼｯｸM-PRO" panose="020F0600000000000000" pitchFamily="50" charset="-128"/>
              </a:rPr>
              <a:t>※</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大学・短大</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49%</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、専門学校</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18</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です。</a:t>
            </a:r>
            <a:endParaRPr lang="en-US" altLang="ja-JP" sz="800" spc="-150" dirty="0">
              <a:ln w="3175">
                <a:noFill/>
              </a:ln>
              <a:solidFill>
                <a:schemeClr val="tx1"/>
              </a:solidFill>
              <a:latin typeface="HG丸ｺﾞｼｯｸM-PRO" panose="020F0600000000000000" pitchFamily="50" charset="-128"/>
              <a:ea typeface="HG丸ｺﾞｼｯｸM-PRO" panose="020F0600000000000000" pitchFamily="50" charset="-128"/>
            </a:endParaRPr>
          </a:p>
          <a:p>
            <a:r>
              <a:rPr lang="ja-JP" altLang="en-US"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rPr>
              <a:t>基礎から勉強しなおしたい</a:t>
            </a:r>
            <a:endParaRPr lang="en-US" altLang="ja-JP"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endParaRPr>
          </a:p>
          <a:p>
            <a:pPr marL="180975"/>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年生の数学・英語は少人数習熟度別指導を行うなど、ほとんどの講座が少人数です。生徒一人一人の学力の伸長に目を配ることができる体制を　整えています。</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1620391" y="7128090"/>
            <a:ext cx="5580240" cy="972000"/>
          </a:xfrm>
          <a:prstGeom prst="roundRect">
            <a:avLst/>
          </a:prstGeom>
          <a:blipFill dpi="0" rotWithShape="1">
            <a:blip r:embed="rId7"/>
            <a:srcRect/>
            <a:tile tx="0" ty="0" sx="100000" sy="100000" flip="none" algn="tl"/>
          </a:blip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rPr>
              <a:t>学力に自信がなくて入試が不安</a:t>
            </a:r>
            <a:endParaRPr kumimoji="1" lang="en-US" altLang="ja-JP"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endParaRPr>
          </a:p>
          <a:p>
            <a:pPr marL="180975"/>
            <a:r>
              <a:rPr lang="ja-JP" altLang="en-US" sz="1200" spc="-150" dirty="0">
                <a:ln w="3175">
                  <a:noFill/>
                </a:ln>
                <a:solidFill>
                  <a:schemeClr val="tx1"/>
                </a:solidFill>
                <a:latin typeface="HG丸ｺﾞｼｯｸM-PRO" panose="020F0600000000000000" pitchFamily="50" charset="-128"/>
                <a:ea typeface="HG丸ｺﾞｼｯｸM-PRO" panose="020F0600000000000000" pitchFamily="50" charset="-128"/>
              </a:rPr>
              <a:t>チャレンジスクール</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の入試は中学校の内申書（調査書）が不要です。</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入試は、志願申告書と作文、面接だけ。学力検査はありません。</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8097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英語スピーキングテストの結果も必要ありません。</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p:txBody>
      </p:sp>
      <p:pic>
        <p:nvPicPr>
          <p:cNvPr id="27" name="図 26"/>
          <p:cNvPicPr>
            <a:picLocks noChangeAspect="1"/>
          </p:cNvPicPr>
          <p:nvPr/>
        </p:nvPicPr>
        <p:blipFill rotWithShape="1">
          <a:blip r:embed="rId8" cstate="print">
            <a:extLst>
              <a:ext uri="{28A0092B-C50C-407E-A947-70E740481C1C}">
                <a14:useLocalDpi xmlns:a14="http://schemas.microsoft.com/office/drawing/2010/main" val="0"/>
              </a:ext>
            </a:extLst>
          </a:blip>
          <a:srcRect l="24591" b="14646"/>
          <a:stretch/>
        </p:blipFill>
        <p:spPr>
          <a:xfrm>
            <a:off x="509393" y="6901767"/>
            <a:ext cx="1183006" cy="1253245"/>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6856" y="4914652"/>
            <a:ext cx="1435586" cy="2979620"/>
          </a:xfrm>
          <a:prstGeom prst="rect">
            <a:avLst/>
          </a:prstGeom>
        </p:spPr>
      </p:pic>
      <p:sp>
        <p:nvSpPr>
          <p:cNvPr id="13" name="正方形/長方形 12"/>
          <p:cNvSpPr/>
          <p:nvPr/>
        </p:nvSpPr>
        <p:spPr>
          <a:xfrm>
            <a:off x="360631" y="3263305"/>
            <a:ext cx="6840000" cy="523220"/>
          </a:xfrm>
          <a:prstGeom prst="rect">
            <a:avLst/>
          </a:prstGeom>
        </p:spPr>
        <p:txBody>
          <a:bodyPr wrap="square" anchor="ctr">
            <a:spAutoFit/>
          </a:bodyPr>
          <a:lstStyle/>
          <a:p>
            <a:pPr algn="ctr">
              <a:spcAft>
                <a:spcPts val="0"/>
              </a:spcAft>
            </a:pPr>
            <a:r>
              <a:rPr lang="ja-JP" altLang="ja-JP" sz="2800" kern="100" spc="-150" dirty="0">
                <a:ln w="9525" cap="rnd" cmpd="sng" algn="ctr">
                  <a:solidFill>
                    <a:srgbClr val="FFFF00">
                      <a:alpha val="40000"/>
                    </a:srgbClr>
                  </a:solidFill>
                  <a:prstDash val="solid"/>
                  <a:bevel/>
                </a:ln>
                <a:solidFill>
                  <a:srgbClr val="FF0000"/>
                </a:solidFill>
                <a:effectLst>
                  <a:outerShdw blurRad="50800" dist="38100" dir="2700000" algn="tl">
                    <a:srgbClr val="000000">
                      <a:alpha val="40000"/>
                    </a:srgbClr>
                  </a:outerShdw>
                  <a:reflection stA="46000" endPos="0" fadeDir="0" sx="0" sy="0"/>
                </a:effectLst>
                <a:latin typeface="Century"/>
                <a:ea typeface="HGP創英角ﾎﾟｯﾌﾟ体"/>
                <a:cs typeface="Times New Roman"/>
              </a:rPr>
              <a:t>こんな</a:t>
            </a:r>
            <a:r>
              <a:rPr lang="ja-JP" altLang="en-US" sz="2800" kern="100" spc="-150" dirty="0">
                <a:ln w="9525" cap="rnd" cmpd="sng" algn="ctr">
                  <a:solidFill>
                    <a:srgbClr val="FFFF00">
                      <a:alpha val="40000"/>
                    </a:srgbClr>
                  </a:solidFill>
                  <a:prstDash val="solid"/>
                  <a:bevel/>
                </a:ln>
                <a:solidFill>
                  <a:srgbClr val="FF0000"/>
                </a:solidFill>
                <a:effectLst>
                  <a:outerShdw blurRad="50800" dist="38100" dir="2700000" algn="tl">
                    <a:srgbClr val="000000">
                      <a:alpha val="40000"/>
                    </a:srgbClr>
                  </a:outerShdw>
                  <a:reflection stA="46000" endPos="0" fadeDir="0" sx="0" sy="0"/>
                </a:effectLst>
                <a:latin typeface="Century"/>
                <a:ea typeface="HGP創英角ﾎﾟｯﾌﾟ体"/>
                <a:cs typeface="Times New Roman"/>
              </a:rPr>
              <a:t>生徒</a:t>
            </a:r>
            <a:r>
              <a:rPr lang="ja-JP" altLang="ja-JP" sz="2800" kern="100" spc="-150" dirty="0">
                <a:ln w="9525" cap="rnd" cmpd="sng" algn="ctr">
                  <a:solidFill>
                    <a:srgbClr val="FFFF00">
                      <a:alpha val="40000"/>
                    </a:srgbClr>
                  </a:solidFill>
                  <a:prstDash val="solid"/>
                  <a:bevel/>
                </a:ln>
                <a:solidFill>
                  <a:srgbClr val="FF0000"/>
                </a:solidFill>
                <a:effectLst>
                  <a:outerShdw blurRad="50800" dist="38100" dir="2700000" algn="tl">
                    <a:srgbClr val="000000">
                      <a:alpha val="40000"/>
                    </a:srgbClr>
                  </a:outerShdw>
                  <a:reflection stA="46000" endPos="0" fadeDir="0" sx="0" sy="0"/>
                </a:effectLst>
                <a:latin typeface="Century"/>
                <a:ea typeface="HGP創英角ﾎﾟｯﾌﾟ体"/>
                <a:cs typeface="Times New Roman"/>
              </a:rPr>
              <a:t>に向いている高校です！</a:t>
            </a:r>
            <a:endParaRPr lang="ja-JP" altLang="ja-JP" sz="1100" kern="100" spc="-150" dirty="0">
              <a:effectLst/>
              <a:latin typeface="Century"/>
              <a:ea typeface="ＭＳ 明朝"/>
              <a:cs typeface="Times New Roman"/>
            </a:endParaRPr>
          </a:p>
        </p:txBody>
      </p:sp>
      <p:sp>
        <p:nvSpPr>
          <p:cNvPr id="3" name="テキスト ボックス 2"/>
          <p:cNvSpPr txBox="1"/>
          <p:nvPr/>
        </p:nvSpPr>
        <p:spPr>
          <a:xfrm>
            <a:off x="4734965" y="6219989"/>
            <a:ext cx="1223412" cy="230832"/>
          </a:xfrm>
          <a:prstGeom prst="rect">
            <a:avLst/>
          </a:prstGeom>
          <a:noFill/>
        </p:spPr>
        <p:txBody>
          <a:bodyPr wrap="none" rtlCol="0">
            <a:spAutoFit/>
          </a:bodyPr>
          <a:lstStyle/>
          <a:p>
            <a:r>
              <a:rPr lang="en-US" altLang="ja-JP" sz="900" dirty="0">
                <a:ln w="3175">
                  <a:noFill/>
                </a:ln>
                <a:latin typeface="HG丸ｺﾞｼｯｸM-PRO" panose="020F0600000000000000" pitchFamily="50" charset="-128"/>
                <a:ea typeface="HG丸ｺﾞｼｯｸM-PRO" panose="020F0600000000000000" pitchFamily="50" charset="-128"/>
              </a:rPr>
              <a:t>※</a:t>
            </a:r>
            <a:r>
              <a:rPr lang="ja-JP" altLang="en-US" sz="900" dirty="0">
                <a:ln w="3175">
                  <a:noFill/>
                </a:ln>
                <a:latin typeface="HG丸ｺﾞｼｯｸM-PRO" panose="020F0600000000000000" pitchFamily="50" charset="-128"/>
                <a:ea typeface="HG丸ｺﾞｼｯｸM-PRO" panose="020F0600000000000000" pitchFamily="50" charset="-128"/>
              </a:rPr>
              <a:t>令和３年度卒業生</a:t>
            </a:r>
            <a:endParaRPr kumimoji="1" lang="ja-JP" altLang="en-US" sz="900" dirty="0"/>
          </a:p>
        </p:txBody>
      </p:sp>
      <p:grpSp>
        <p:nvGrpSpPr>
          <p:cNvPr id="28" name="グループ化 27"/>
          <p:cNvGrpSpPr/>
          <p:nvPr/>
        </p:nvGrpSpPr>
        <p:grpSpPr>
          <a:xfrm>
            <a:off x="360631" y="8792185"/>
            <a:ext cx="6840000" cy="1549142"/>
            <a:chOff x="360631" y="2754412"/>
            <a:chExt cx="6840000" cy="1549142"/>
          </a:xfrm>
        </p:grpSpPr>
        <p:sp>
          <p:nvSpPr>
            <p:cNvPr id="30" name="テキスト ボックス 29"/>
            <p:cNvSpPr txBox="1"/>
            <p:nvPr/>
          </p:nvSpPr>
          <p:spPr>
            <a:xfrm>
              <a:off x="360631" y="2754412"/>
              <a:ext cx="6840000" cy="1549142"/>
            </a:xfrm>
            <a:prstGeom prst="rect">
              <a:avLst/>
            </a:prstGeom>
            <a:noFill/>
          </p:spPr>
          <p:txBody>
            <a:bodyPr wrap="square" rtlCol="0">
              <a:spAutoFit/>
            </a:bodyPr>
            <a:lstStyle/>
            <a:p>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問い合わせ先</a:t>
              </a:r>
              <a:r>
                <a:rPr lang="en-US" altLang="ja-JP" sz="1400" dirty="0">
                  <a:latin typeface="HG丸ｺﾞｼｯｸM-PRO" panose="020F0600000000000000" pitchFamily="50" charset="-128"/>
                  <a:ea typeface="HG丸ｺﾞｼｯｸM-PRO" panose="020F0600000000000000" pitchFamily="50" charset="-128"/>
                </a:rPr>
                <a:t>》</a:t>
              </a:r>
            </a:p>
            <a:p>
              <a:pPr algn="ctr"/>
              <a:r>
                <a:rPr lang="ja-JP" altLang="en-US" sz="2000" spc="300" dirty="0">
                  <a:latin typeface="HGP創英角ﾎﾟｯﾌﾟ体" panose="040B0A00000000000000" pitchFamily="50" charset="-128"/>
                  <a:ea typeface="HGP創英角ﾎﾟｯﾌﾟ体" panose="040B0A00000000000000" pitchFamily="50" charset="-128"/>
                </a:rPr>
                <a:t>東京都立稔ヶ丘高等学校</a:t>
              </a:r>
            </a:p>
            <a:p>
              <a:pPr algn="ctr">
                <a:spcBef>
                  <a:spcPts val="1200"/>
                </a:spcBef>
              </a:pPr>
              <a:r>
                <a:rPr lang="ja-JP" altLang="en-US" spc="600" dirty="0">
                  <a:latin typeface="HGP創英角ﾎﾟｯﾌﾟ体" panose="040B0A00000000000000" pitchFamily="50" charset="-128"/>
                  <a:ea typeface="HGP創英角ﾎﾟｯﾌﾟ体" panose="040B0A00000000000000" pitchFamily="50" charset="-128"/>
                </a:rPr>
                <a:t>☎ ０３</a:t>
              </a:r>
              <a:r>
                <a:rPr lang="en-US" altLang="ja-JP" spc="600" dirty="0">
                  <a:latin typeface="HGP創英角ﾎﾟｯﾌﾟ体" panose="040B0A00000000000000" pitchFamily="50" charset="-128"/>
                  <a:ea typeface="HGP創英角ﾎﾟｯﾌﾟ体" panose="040B0A00000000000000" pitchFamily="50" charset="-128"/>
                </a:rPr>
                <a:t>―</a:t>
              </a:r>
              <a:r>
                <a:rPr lang="ja-JP" altLang="en-US" spc="600" dirty="0">
                  <a:latin typeface="HGP創英角ﾎﾟｯﾌﾟ体" panose="040B0A00000000000000" pitchFamily="50" charset="-128"/>
                  <a:ea typeface="HGP創英角ﾎﾟｯﾌﾟ体" panose="040B0A00000000000000" pitchFamily="50" charset="-128"/>
                </a:rPr>
                <a:t>３９７０</a:t>
              </a:r>
              <a:r>
                <a:rPr lang="en-US" altLang="ja-JP" spc="600" dirty="0">
                  <a:latin typeface="HGP創英角ﾎﾟｯﾌﾟ体" panose="040B0A00000000000000" pitchFamily="50" charset="-128"/>
                  <a:ea typeface="HGP創英角ﾎﾟｯﾌﾟ体" panose="040B0A00000000000000" pitchFamily="50" charset="-128"/>
                </a:rPr>
                <a:t>―</a:t>
              </a:r>
              <a:r>
                <a:rPr lang="ja-JP" altLang="en-US" spc="600" dirty="0">
                  <a:latin typeface="HGP創英角ﾎﾟｯﾌﾟ体" panose="040B0A00000000000000" pitchFamily="50" charset="-128"/>
                  <a:ea typeface="HGP創英角ﾎﾟｯﾌﾟ体" panose="040B0A00000000000000" pitchFamily="50" charset="-128"/>
                </a:rPr>
                <a:t>８６５５</a:t>
              </a:r>
            </a:p>
            <a:p>
              <a:pPr algn="ctr">
                <a:spcBef>
                  <a:spcPts val="300"/>
                </a:spcBef>
              </a:pP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165-0031</a:t>
              </a:r>
              <a:r>
                <a:rPr lang="ja-JP" altLang="en-US" sz="1600" dirty="0">
                  <a:latin typeface="HG丸ｺﾞｼｯｸM-PRO" panose="020F0600000000000000" pitchFamily="50" charset="-128"/>
                  <a:ea typeface="HG丸ｺﾞｼｯｸM-PRO" panose="020F0600000000000000" pitchFamily="50" charset="-128"/>
                </a:rPr>
                <a:t>　中野区上鷺宮５－１１－１</a:t>
              </a:r>
            </a:p>
            <a:p>
              <a:pPr algn="ctr">
                <a:lnSpc>
                  <a:spcPts val="1440"/>
                </a:lnSpc>
                <a:spcBef>
                  <a:spcPts val="300"/>
                </a:spcBef>
              </a:pPr>
              <a:r>
                <a:rPr lang="ja-JP" altLang="en-US" sz="1100" dirty="0">
                  <a:latin typeface="HG丸ｺﾞｼｯｸM-PRO" panose="020F0600000000000000" pitchFamily="50" charset="-128"/>
                  <a:ea typeface="HG丸ｺﾞｼｯｸM-PRO" panose="020F0600000000000000" pitchFamily="50" charset="-128"/>
                </a:rPr>
                <a:t>西武新宿線 下井草駅 徒歩７分／西武池袋線 富士見台駅 徒歩</a:t>
              </a:r>
              <a:r>
                <a:rPr lang="en-US" altLang="ja-JP" sz="1100" dirty="0">
                  <a:latin typeface="HG丸ｺﾞｼｯｸM-PRO" panose="020F0600000000000000" pitchFamily="50" charset="-128"/>
                  <a:ea typeface="HG丸ｺﾞｼｯｸM-PRO" panose="020F0600000000000000" pitchFamily="50" charset="-128"/>
                </a:rPr>
                <a:t>15</a:t>
              </a:r>
              <a:r>
                <a:rPr lang="ja-JP" altLang="en-US" sz="1100" dirty="0">
                  <a:latin typeface="HG丸ｺﾞｼｯｸM-PRO" panose="020F0600000000000000" pitchFamily="50" charset="-128"/>
                  <a:ea typeface="HG丸ｺﾞｼｯｸM-PRO" panose="020F0600000000000000" pitchFamily="50" charset="-128"/>
                </a:rPr>
                <a:t>分</a:t>
              </a:r>
            </a:p>
          </p:txBody>
        </p:sp>
        <p:sp>
          <p:nvSpPr>
            <p:cNvPr id="32" name="テキスト ボックス 31"/>
            <p:cNvSpPr txBox="1"/>
            <p:nvPr/>
          </p:nvSpPr>
          <p:spPr>
            <a:xfrm>
              <a:off x="4525094" y="3258468"/>
              <a:ext cx="1008112"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ハロー高校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3248000" y="2841585"/>
              <a:ext cx="1008112" cy="253916"/>
            </a:xfrm>
            <a:prstGeom prst="rect">
              <a:avLst/>
            </a:prstGeom>
            <a:noFill/>
          </p:spPr>
          <p:txBody>
            <a:bodyPr wrap="square" rtlCol="0">
              <a:spAutoFit/>
            </a:bodyPr>
            <a:lstStyle/>
            <a:p>
              <a:pPr algn="ctr"/>
              <a:r>
                <a:rPr lang="ja-JP" altLang="en-US" sz="1000" dirty="0">
                  <a:latin typeface="HG丸ｺﾞｼｯｸM-PRO" panose="020F0600000000000000" pitchFamily="50" charset="-128"/>
                  <a:ea typeface="HG丸ｺﾞｼｯｸM-PRO" panose="020F0600000000000000" pitchFamily="50" charset="-128"/>
                </a:rPr>
                <a:t>みのりがおか</a:t>
              </a:r>
              <a:endParaRPr lang="en-US" altLang="ja-JP" sz="1100" dirty="0">
                <a:latin typeface="HG丸ｺﾞｼｯｸM-PRO" panose="020F0600000000000000" pitchFamily="50" charset="-128"/>
                <a:ea typeface="HG丸ｺﾞｼｯｸM-PRO" panose="020F0600000000000000" pitchFamily="50" charset="-128"/>
              </a:endParaRPr>
            </a:p>
          </p:txBody>
        </p:sp>
      </p:grpSp>
      <p:pic>
        <p:nvPicPr>
          <p:cNvPr id="34" name="図 33"/>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6012879" y="8973175"/>
            <a:ext cx="1260000" cy="1260000"/>
          </a:xfrm>
          <a:prstGeom prst="rect">
            <a:avLst/>
          </a:prstGeom>
          <a:noFill/>
        </p:spPr>
      </p:pic>
      <p:grpSp>
        <p:nvGrpSpPr>
          <p:cNvPr id="35" name="グループ化 34"/>
          <p:cNvGrpSpPr>
            <a:grpSpLocks noChangeAspect="1"/>
          </p:cNvGrpSpPr>
          <p:nvPr/>
        </p:nvGrpSpPr>
        <p:grpSpPr>
          <a:xfrm>
            <a:off x="6012879" y="10178360"/>
            <a:ext cx="1260000" cy="469046"/>
            <a:chOff x="6110238" y="9952913"/>
            <a:chExt cx="929735" cy="346102"/>
          </a:xfrm>
        </p:grpSpPr>
        <p:pic>
          <p:nvPicPr>
            <p:cNvPr id="36" name="図 35"/>
            <p:cNvPicPr/>
            <p:nvPr/>
          </p:nvPicPr>
          <p:blipFill>
            <a:blip r:embed="rId11" cstate="print">
              <a:extLst>
                <a:ext uri="{28A0092B-C50C-407E-A947-70E740481C1C}">
                  <a14:useLocalDpi xmlns:a14="http://schemas.microsoft.com/office/drawing/2010/main" val="0"/>
                </a:ext>
              </a:extLst>
            </a:blip>
            <a:stretch>
              <a:fillRect/>
            </a:stretch>
          </p:blipFill>
          <p:spPr>
            <a:xfrm>
              <a:off x="6110238" y="9952913"/>
              <a:ext cx="929735" cy="346102"/>
            </a:xfrm>
            <a:prstGeom prst="rect">
              <a:avLst/>
            </a:prstGeom>
          </p:spPr>
        </p:pic>
        <p:sp>
          <p:nvSpPr>
            <p:cNvPr id="37" name="テキスト ボックス 16"/>
            <p:cNvSpPr txBox="1"/>
            <p:nvPr/>
          </p:nvSpPr>
          <p:spPr>
            <a:xfrm>
              <a:off x="6168657" y="10001515"/>
              <a:ext cx="689448" cy="1669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200" kern="100" dirty="0">
                  <a:effectLst/>
                  <a:ea typeface="HG丸ｺﾞｼｯｸM-PRO"/>
                  <a:cs typeface="Times New Roman"/>
                </a:rPr>
                <a:t>稔ヶ丘高校</a:t>
              </a:r>
              <a:endParaRPr lang="ja-JP" sz="1200" kern="100" dirty="0">
                <a:effectLst/>
                <a:ea typeface="ＭＳ 明朝"/>
                <a:cs typeface="Times New Roman"/>
              </a:endParaRPr>
            </a:p>
          </p:txBody>
        </p:sp>
      </p:grpSp>
      <p:sp>
        <p:nvSpPr>
          <p:cNvPr id="38" name="テキスト ボックス 17"/>
          <p:cNvSpPr txBox="1"/>
          <p:nvPr/>
        </p:nvSpPr>
        <p:spPr>
          <a:xfrm>
            <a:off x="2112804" y="10269319"/>
            <a:ext cx="3335655" cy="223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fontAlgn="base" hangingPunct="0">
              <a:spcAft>
                <a:spcPts val="0"/>
              </a:spcAft>
            </a:pPr>
            <a:r>
              <a:rPr lang="en-US" sz="1200" kern="0" dirty="0">
                <a:solidFill>
                  <a:srgbClr val="000000"/>
                </a:solidFill>
                <a:latin typeface="HG丸ｺﾞｼｯｸM-PRO"/>
                <a:ea typeface="ＭＳ 明朝"/>
                <a:cs typeface="ＭＳ 明朝"/>
              </a:rPr>
              <a:t>https://www.metro.ed.jp/minorigaoka-he/</a:t>
            </a:r>
            <a:endParaRPr lang="ja-JP" sz="1050" kern="100" dirty="0">
              <a:effectLst/>
              <a:ea typeface="ＭＳ 明朝"/>
              <a:cs typeface="Times New Roman"/>
            </a:endParaRPr>
          </a:p>
        </p:txBody>
      </p:sp>
      <p:sp>
        <p:nvSpPr>
          <p:cNvPr id="2" name="曲折矢印 1"/>
          <p:cNvSpPr/>
          <p:nvPr/>
        </p:nvSpPr>
        <p:spPr>
          <a:xfrm rot="5400000">
            <a:off x="3358818" y="5305590"/>
            <a:ext cx="818164" cy="6517014"/>
          </a:xfrm>
          <a:prstGeom prst="bentArrow">
            <a:avLst>
              <a:gd name="adj1" fmla="val 58896"/>
              <a:gd name="adj2" fmla="val 50000"/>
              <a:gd name="adj3" fmla="val 21395"/>
              <a:gd name="adj4" fmla="val 275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509393" y="8233829"/>
            <a:ext cx="6312947" cy="338554"/>
          </a:xfrm>
          <a:prstGeom prst="rect">
            <a:avLst/>
          </a:prstGeom>
          <a:noFill/>
        </p:spPr>
        <p:txBody>
          <a:bodyPr wrap="none" rtlCol="0">
            <a:spAutoFit/>
          </a:bodyPr>
          <a:lstStyle/>
          <a:p>
            <a:r>
              <a:rPr kumimoji="1" lang="ja-JP" altLang="en-US" sz="1600" dirty="0">
                <a:ln w="3175">
                  <a:solidFill>
                    <a:schemeClr val="bg1"/>
                  </a:solidFill>
                </a:ln>
                <a:solidFill>
                  <a:srgbClr val="FF0000"/>
                </a:solidFill>
                <a:latin typeface="HGP創英角ﾎﾟｯﾌﾟ体" panose="040B0A00000000000000" pitchFamily="50" charset="-128"/>
                <a:ea typeface="HGP創英角ﾎﾟｯﾌﾟ体" panose="040B0A00000000000000" pitchFamily="50" charset="-128"/>
              </a:rPr>
              <a:t>興味がわいたら稔ヶ丘のことを知ろう！ホームページを見に来てね！！</a:t>
            </a:r>
          </a:p>
        </p:txBody>
      </p:sp>
    </p:spTree>
    <p:extLst>
      <p:ext uri="{BB962C8B-B14F-4D97-AF65-F5344CB8AC3E}">
        <p14:creationId xmlns:p14="http://schemas.microsoft.com/office/powerpoint/2010/main" val="274937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52631" y="6644429"/>
            <a:ext cx="7056000" cy="2016000"/>
          </a:xfrm>
          <a:prstGeom prst="roundRect">
            <a:avLst>
              <a:gd name="adj" fmla="val 6966"/>
            </a:avLst>
          </a:prstGeom>
          <a:blipFill dpi="0" rotWithShape="1">
            <a:blip r:embed="rId2"/>
            <a:srcRect/>
            <a:tile tx="0" ty="0" sx="100000" sy="100000" flip="none" algn="tl"/>
          </a:blipFill>
          <a:ln w="127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dirty="0">
                <a:ln w="9525">
                  <a:noFill/>
                </a:ln>
                <a:solidFill>
                  <a:schemeClr val="tx1"/>
                </a:solidFill>
                <a:latin typeface="HGP創英角ﾎﾟｯﾌﾟ体" panose="040B0A00000000000000" pitchFamily="50" charset="-128"/>
                <a:ea typeface="HGP創英角ﾎﾟｯﾌﾟ体" panose="040B0A00000000000000" pitchFamily="50" charset="-128"/>
              </a:rPr>
              <a:t>募集要項をもらおう！</a:t>
            </a:r>
            <a:r>
              <a:rPr lang="ja-JP" altLang="en-US" sz="1600" dirty="0">
                <a:ln w="9525">
                  <a:noFill/>
                </a:ln>
                <a:solidFill>
                  <a:schemeClr val="tx1"/>
                </a:solidFill>
                <a:latin typeface="HGP創英角ﾎﾟｯﾌﾟ体" panose="040B0A00000000000000" pitchFamily="50" charset="-128"/>
                <a:ea typeface="HGP創英角ﾎﾟｯﾌﾟ体" panose="040B0A00000000000000" pitchFamily="50" charset="-128"/>
              </a:rPr>
              <a:t>（志願申告書が封入されているよ）</a:t>
            </a:r>
            <a:endParaRPr kumimoji="1" lang="en-US" altLang="ja-JP" sz="1600" dirty="0">
              <a:ln w="9525">
                <a:noFill/>
              </a:ln>
              <a:solidFill>
                <a:schemeClr val="tx1"/>
              </a:solidFill>
              <a:latin typeface="HGP創英角ﾎﾟｯﾌﾟ体" panose="040B0A00000000000000" pitchFamily="50" charset="-128"/>
              <a:ea typeface="HGP創英角ﾎﾟｯﾌﾟ体" panose="040B0A00000000000000" pitchFamily="50" charset="-128"/>
            </a:endParaRPr>
          </a:p>
          <a:p>
            <a:pPr marL="108000"/>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まだイベントでもらうことが可能です。郵送や窓口での配布方法はホームページをチェック！</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08000">
              <a:spcBef>
                <a:spcPts val="600"/>
              </a:spcBef>
            </a:pP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１月</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14</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日</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土</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　午前　</a:t>
            </a:r>
            <a:r>
              <a:rPr lang="ja-JP" altLang="en-US" sz="1400" b="1"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１月学校見学ツアー</a:t>
            </a:r>
            <a:r>
              <a:rPr lang="ja-JP" altLang="en-US" sz="1200" dirty="0">
                <a:ln w="3175">
                  <a:noFill/>
                </a:ln>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1200" dirty="0">
                <a:ln w="3175">
                  <a:noFill/>
                </a:ln>
                <a:solidFill>
                  <a:schemeClr val="tx1"/>
                </a:solidFill>
                <a:latin typeface="HGS創英角ﾎﾟｯﾌﾟ体" panose="040B0A00000000000000" pitchFamily="50" charset="-128"/>
                <a:ea typeface="HGS創英角ﾎﾟｯﾌﾟ体" panose="040B0A00000000000000" pitchFamily="50" charset="-128"/>
              </a:rPr>
              <a:t>☚　</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稔ヶ丘の生徒や教員が校内を案内します</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3406775"/>
            <a:r>
              <a:rPr lang="ja-JP" altLang="en-US" sz="900" dirty="0">
                <a:ln w="3175">
                  <a:noFill/>
                </a:ln>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個別相談はできません</a:t>
            </a:r>
            <a:endParaRPr lang="en-US" altLang="ja-JP" sz="1200" dirty="0">
              <a:ln w="3175">
                <a:noFill/>
              </a:ln>
              <a:solidFill>
                <a:schemeClr val="tx1"/>
              </a:solidFill>
              <a:latin typeface="HGS創英角ﾎﾟｯﾌﾟ体" panose="040B0A00000000000000" pitchFamily="50" charset="-128"/>
              <a:ea typeface="HGS創英角ﾎﾟｯﾌﾟ体" panose="040B0A00000000000000" pitchFamily="50" charset="-128"/>
            </a:endParaRPr>
          </a:p>
          <a:p>
            <a:pPr marL="108000"/>
            <a:r>
              <a:rPr lang="ja-JP" altLang="en-US" sz="1400" dirty="0">
                <a:ln w="3175">
                  <a:noFill/>
                </a:ln>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午後　</a:t>
            </a:r>
            <a:r>
              <a:rPr lang="ja-JP" altLang="en-US" sz="1400" b="1"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第２回募集要項説明会</a:t>
            </a:r>
            <a:r>
              <a:rPr lang="ja-JP" altLang="en-US" sz="1200" dirty="0">
                <a:ln w="3175">
                  <a:noFill/>
                </a:ln>
                <a:solidFill>
                  <a:schemeClr val="tx1"/>
                </a:solidFill>
                <a:latin typeface="HGS創英角ﾎﾟｯﾌﾟ体" panose="040B0A00000000000000" pitchFamily="50" charset="-128"/>
                <a:ea typeface="HGS創英角ﾎﾟｯﾌﾟ体" panose="040B0A00000000000000" pitchFamily="50" charset="-128"/>
              </a:rPr>
              <a:t>　☚　</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施設見学はないけど個別相談はできます</a:t>
            </a:r>
            <a:endParaRPr lang="en-US" altLang="ja-JP" sz="1200" dirty="0">
              <a:ln w="3175">
                <a:noFill/>
              </a:ln>
              <a:solidFill>
                <a:schemeClr val="tx1"/>
              </a:solidFill>
              <a:latin typeface="HGS創英角ﾎﾟｯﾌﾟ体" panose="040B0A00000000000000" pitchFamily="50" charset="-128"/>
              <a:ea typeface="HGS創英角ﾎﾟｯﾌﾟ体" panose="040B0A00000000000000" pitchFamily="50" charset="-128"/>
            </a:endParaRPr>
          </a:p>
          <a:p>
            <a:pPr marL="108000">
              <a:spcBef>
                <a:spcPts val="600"/>
              </a:spcBef>
            </a:pP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１月</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20</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日</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金</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23</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日</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月</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26</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日</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木</a:t>
            </a:r>
            <a:r>
              <a:rPr lang="en-US" altLang="ja-JP"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a:t>
            </a:r>
            <a:r>
              <a:rPr lang="ja-JP" altLang="en-US" sz="1400"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　</a:t>
            </a:r>
            <a:r>
              <a:rPr lang="ja-JP" altLang="en-US" sz="1400" b="1" dirty="0">
                <a:ln w="3175">
                  <a:solidFill>
                    <a:srgbClr val="FFFFFF"/>
                  </a:solidFill>
                </a:ln>
                <a:solidFill>
                  <a:srgbClr val="0070C0"/>
                </a:solidFill>
                <a:latin typeface="HGS創英角ﾎﾟｯﾌﾟ体" panose="040B0A00000000000000" pitchFamily="50" charset="-128"/>
                <a:ea typeface="HGS創英角ﾎﾟｯﾌﾟ体" panose="040B0A00000000000000" pitchFamily="50" charset="-128"/>
              </a:rPr>
              <a:t>三学期学校公開</a:t>
            </a:r>
            <a:r>
              <a:rPr lang="ja-JP" altLang="en-US" sz="1200" dirty="0">
                <a:ln w="3175">
                  <a:noFill/>
                </a:ln>
                <a:solidFill>
                  <a:schemeClr val="tx1"/>
                </a:solidFill>
                <a:latin typeface="HGS創英角ﾎﾟｯﾌﾟ体" panose="040B0A00000000000000" pitchFamily="50" charset="-128"/>
                <a:ea typeface="HGS創英角ﾎﾟｯﾌﾟ体" panose="040B0A00000000000000" pitchFamily="50" charset="-128"/>
              </a:rPr>
              <a:t>　☚　</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授業の様子が見られます</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4213225"/>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　　　　出願する部の参考にどうぞ</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08000">
              <a:spcBef>
                <a:spcPts val="600"/>
              </a:spcBef>
            </a:pP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令和４年度のイベントは</a:t>
            </a:r>
            <a:r>
              <a:rPr lang="ja-JP" altLang="en-US" sz="1200" dirty="0">
                <a:ln w="3175">
                  <a:solidFill>
                    <a:srgbClr val="FFFFFF"/>
                  </a:solidFill>
                </a:ln>
                <a:solidFill>
                  <a:srgbClr val="FF0000"/>
                </a:solidFill>
                <a:latin typeface="HGS創英角ﾎﾟｯﾌﾟ体" panose="040B0A00000000000000" pitchFamily="50" charset="-128"/>
                <a:ea typeface="HGS創英角ﾎﾟｯﾌﾟ体" panose="040B0A00000000000000" pitchFamily="50" charset="-128"/>
              </a:rPr>
              <a:t>事前予約制</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です。イベントの詳細や申込方法は</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HP</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を参考してください。</a:t>
            </a:r>
            <a:endParaRPr lang="en-US" altLang="ja-JP" sz="1200" dirty="0">
              <a:ln w="3175">
                <a:noFill/>
              </a:ln>
              <a:solidFill>
                <a:schemeClr val="tx1"/>
              </a:solidFill>
              <a:latin typeface="HGS創英角ﾎﾟｯﾌﾟ体" panose="040B0A00000000000000" pitchFamily="50" charset="-128"/>
              <a:ea typeface="HGS創英角ﾎﾟｯﾌﾟ体" panose="040B0A00000000000000" pitchFamily="50" charset="-128"/>
            </a:endParaRPr>
          </a:p>
          <a:p>
            <a:endParaRPr kumimoji="1"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143740" y="9265251"/>
            <a:ext cx="6164259" cy="1173410"/>
          </a:xfrm>
          <a:prstGeom prst="roundRect">
            <a:avLst>
              <a:gd name="adj" fmla="val 6966"/>
            </a:avLst>
          </a:prstGeom>
          <a:blipFill dpi="0" rotWithShape="1">
            <a:blip r:embed="rId3"/>
            <a:srcRect/>
            <a:tile tx="0" ty="0" sx="100000" sy="100000" flip="none" algn="tl"/>
          </a:bli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rPr>
              <a:t>稔ヶ丘のことを知ろう！</a:t>
            </a:r>
            <a:endParaRPr kumimoji="1" lang="en-US" altLang="ja-JP" dirty="0">
              <a:ln w="952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endParaRPr>
          </a:p>
          <a:p>
            <a:pPr marL="108000"/>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稔ヶ丘の</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HP </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や</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YouTube</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「みのりチャンネル」、</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pPr marL="108000"/>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Instagram</a:t>
            </a:r>
            <a:r>
              <a:rPr lang="ja-JP" altLang="en-US" sz="1200" dirty="0" err="1">
                <a:ln w="3175">
                  <a:noFill/>
                </a:ln>
                <a:solidFill>
                  <a:schemeClr val="tx1"/>
                </a:solidFill>
                <a:latin typeface="HG丸ｺﾞｼｯｸM-PRO" panose="020F0600000000000000" pitchFamily="50" charset="-128"/>
                <a:ea typeface="HG丸ｺﾞｼｯｸM-PRO" panose="020F0600000000000000" pitchFamily="50" charset="-128"/>
              </a:rPr>
              <a:t>、</a:t>
            </a:r>
            <a:r>
              <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rPr>
              <a:t> Twitter</a:t>
            </a:r>
            <a:r>
              <a:rPr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rPr>
              <a:t>でも情報を更新中。</a:t>
            </a:r>
            <a:endParaRPr lang="en-US" altLang="ja-JP" sz="1200" dirty="0">
              <a:ln w="3175">
                <a:noFill/>
              </a:ln>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ln w="3175">
                <a:noFill/>
              </a:ln>
              <a:solidFill>
                <a:schemeClr val="tx1"/>
              </a:solidFill>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279" y="9311956"/>
            <a:ext cx="1080000" cy="1080000"/>
          </a:xfrm>
          <a:prstGeom prst="roundRect">
            <a:avLst>
              <a:gd name="adj" fmla="val 16667"/>
            </a:avLst>
          </a:prstGeom>
          <a:ln>
            <a:noFill/>
          </a:ln>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120" y="9311956"/>
            <a:ext cx="1080000" cy="1080000"/>
          </a:xfrm>
          <a:prstGeom prst="rect">
            <a:avLst/>
          </a:prstGeom>
        </p:spPr>
      </p:pic>
      <p:grpSp>
        <p:nvGrpSpPr>
          <p:cNvPr id="18" name="グループ化 17"/>
          <p:cNvGrpSpPr/>
          <p:nvPr/>
        </p:nvGrpSpPr>
        <p:grpSpPr>
          <a:xfrm>
            <a:off x="3672830" y="234132"/>
            <a:ext cx="3744416" cy="2952329"/>
            <a:chOff x="3636615" y="1602283"/>
            <a:chExt cx="3744416" cy="2952329"/>
          </a:xfrm>
        </p:grpSpPr>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l="48095" t="30081" r="2384" b="14643"/>
            <a:stretch/>
          </p:blipFill>
          <p:spPr>
            <a:xfrm>
              <a:off x="3636615" y="1602283"/>
              <a:ext cx="3744416" cy="2952329"/>
            </a:xfrm>
            <a:prstGeom prst="rect">
              <a:avLst/>
            </a:prstGeom>
          </p:spPr>
        </p:pic>
        <p:sp>
          <p:nvSpPr>
            <p:cNvPr id="20" name="テキスト ボックス 19"/>
            <p:cNvSpPr txBox="1"/>
            <p:nvPr/>
          </p:nvSpPr>
          <p:spPr>
            <a:xfrm>
              <a:off x="5076775" y="2425100"/>
              <a:ext cx="319318" cy="220573"/>
            </a:xfrm>
            <a:prstGeom prst="rect">
              <a:avLst/>
            </a:prstGeom>
            <a:noFill/>
          </p:spPr>
          <p:txBody>
            <a:bodyPr wrap="none" rtlCol="0" anchor="ctr">
              <a:spAutoFit/>
            </a:bodyPr>
            <a:lstStyle/>
            <a:p>
              <a:pPr>
                <a:lnSpc>
                  <a:spcPts val="1000"/>
                </a:lnSpc>
              </a:pPr>
              <a:r>
                <a:rPr kumimoji="1" lang="ja-JP" altLang="en-US" sz="1050" dirty="0">
                  <a:ln>
                    <a:solidFill>
                      <a:schemeClr val="bg1"/>
                    </a:solidFill>
                  </a:ln>
                  <a:solidFill>
                    <a:srgbClr val="FF0000"/>
                  </a:solidFill>
                </a:rPr>
                <a:t>●</a:t>
              </a:r>
              <a:endParaRPr kumimoji="1" lang="ja-JP" altLang="en-US" sz="1600" dirty="0">
                <a:ln>
                  <a:solidFill>
                    <a:schemeClr val="bg1"/>
                  </a:solidFill>
                </a:ln>
                <a:solidFill>
                  <a:srgbClr val="FF0000"/>
                </a:solidFill>
              </a:endParaRPr>
            </a:p>
          </p:txBody>
        </p:sp>
        <p:sp>
          <p:nvSpPr>
            <p:cNvPr id="21" name="テキスト ボックス 20"/>
            <p:cNvSpPr txBox="1"/>
            <p:nvPr/>
          </p:nvSpPr>
          <p:spPr>
            <a:xfrm>
              <a:off x="5724847" y="1910834"/>
              <a:ext cx="319318" cy="220573"/>
            </a:xfrm>
            <a:prstGeom prst="rect">
              <a:avLst/>
            </a:prstGeom>
            <a:noFill/>
          </p:spPr>
          <p:txBody>
            <a:bodyPr wrap="none" rtlCol="0" anchor="ctr">
              <a:spAutoFit/>
            </a:bodyPr>
            <a:lstStyle/>
            <a:p>
              <a:pPr>
                <a:lnSpc>
                  <a:spcPts val="1000"/>
                </a:lnSpc>
              </a:pPr>
              <a:r>
                <a:rPr kumimoji="1" lang="ja-JP" altLang="en-US" sz="1050" dirty="0">
                  <a:ln>
                    <a:solidFill>
                      <a:schemeClr val="bg1"/>
                    </a:solidFill>
                  </a:ln>
                  <a:solidFill>
                    <a:srgbClr val="FF0000"/>
                  </a:solidFill>
                </a:rPr>
                <a:t>●</a:t>
              </a:r>
              <a:endParaRPr kumimoji="1" lang="ja-JP" altLang="en-US" sz="1600" dirty="0">
                <a:ln>
                  <a:solidFill>
                    <a:schemeClr val="bg1"/>
                  </a:solidFill>
                </a:ln>
                <a:solidFill>
                  <a:srgbClr val="FF0000"/>
                </a:solidFill>
              </a:endParaRPr>
            </a:p>
          </p:txBody>
        </p:sp>
        <p:sp>
          <p:nvSpPr>
            <p:cNvPr id="22" name="テキスト ボックス 21"/>
            <p:cNvSpPr txBox="1"/>
            <p:nvPr/>
          </p:nvSpPr>
          <p:spPr>
            <a:xfrm>
              <a:off x="4844428" y="2873360"/>
              <a:ext cx="319318" cy="220573"/>
            </a:xfrm>
            <a:prstGeom prst="rect">
              <a:avLst/>
            </a:prstGeom>
            <a:noFill/>
          </p:spPr>
          <p:txBody>
            <a:bodyPr wrap="none" rtlCol="0" anchor="ctr">
              <a:spAutoFit/>
            </a:bodyPr>
            <a:lstStyle/>
            <a:p>
              <a:pPr>
                <a:lnSpc>
                  <a:spcPts val="1000"/>
                </a:lnSpc>
              </a:pPr>
              <a:r>
                <a:rPr kumimoji="1" lang="ja-JP" altLang="en-US" sz="1050" dirty="0">
                  <a:ln>
                    <a:solidFill>
                      <a:schemeClr val="bg1"/>
                    </a:solidFill>
                  </a:ln>
                  <a:solidFill>
                    <a:srgbClr val="FF0000"/>
                  </a:solidFill>
                </a:rPr>
                <a:t>●</a:t>
              </a:r>
              <a:endParaRPr kumimoji="1" lang="ja-JP" altLang="en-US" sz="1600" dirty="0">
                <a:ln>
                  <a:solidFill>
                    <a:schemeClr val="bg1"/>
                  </a:solidFill>
                </a:ln>
                <a:solidFill>
                  <a:srgbClr val="FF0000"/>
                </a:solidFill>
              </a:endParaRPr>
            </a:p>
          </p:txBody>
        </p:sp>
        <p:sp>
          <p:nvSpPr>
            <p:cNvPr id="23" name="テキスト ボックス 22"/>
            <p:cNvSpPr txBox="1"/>
            <p:nvPr/>
          </p:nvSpPr>
          <p:spPr>
            <a:xfrm>
              <a:off x="5831165" y="2990954"/>
              <a:ext cx="319318" cy="220573"/>
            </a:xfrm>
            <a:prstGeom prst="rect">
              <a:avLst/>
            </a:prstGeom>
            <a:noFill/>
          </p:spPr>
          <p:txBody>
            <a:bodyPr wrap="none" rtlCol="0" anchor="ctr">
              <a:spAutoFit/>
            </a:bodyPr>
            <a:lstStyle/>
            <a:p>
              <a:pPr>
                <a:lnSpc>
                  <a:spcPts val="1000"/>
                </a:lnSpc>
              </a:pPr>
              <a:r>
                <a:rPr kumimoji="1" lang="ja-JP" altLang="en-US" sz="1050" dirty="0">
                  <a:ln>
                    <a:solidFill>
                      <a:schemeClr val="bg1"/>
                    </a:solidFill>
                  </a:ln>
                  <a:solidFill>
                    <a:srgbClr val="FF0000"/>
                  </a:solidFill>
                </a:rPr>
                <a:t>●</a:t>
              </a:r>
              <a:endParaRPr kumimoji="1" lang="ja-JP" altLang="en-US" sz="1600" dirty="0">
                <a:ln>
                  <a:solidFill>
                    <a:schemeClr val="bg1"/>
                  </a:solidFill>
                </a:ln>
                <a:solidFill>
                  <a:srgbClr val="FF0000"/>
                </a:solidFill>
              </a:endParaRPr>
            </a:p>
          </p:txBody>
        </p:sp>
        <p:sp>
          <p:nvSpPr>
            <p:cNvPr id="24" name="テキスト ボックス 23"/>
            <p:cNvSpPr txBox="1"/>
            <p:nvPr/>
          </p:nvSpPr>
          <p:spPr>
            <a:xfrm>
              <a:off x="6455216" y="2780834"/>
              <a:ext cx="325730" cy="261610"/>
            </a:xfrm>
            <a:prstGeom prst="rect">
              <a:avLst/>
            </a:prstGeom>
            <a:noFill/>
          </p:spPr>
          <p:txBody>
            <a:bodyPr wrap="none" rtlCol="0">
              <a:spAutoFit/>
            </a:bodyPr>
            <a:lstStyle/>
            <a:p>
              <a:r>
                <a:rPr kumimoji="1" lang="ja-JP" altLang="en-US" sz="1050" dirty="0">
                  <a:ln>
                    <a:solidFill>
                      <a:schemeClr val="bg1"/>
                    </a:solidFill>
                  </a:ln>
                  <a:solidFill>
                    <a:srgbClr val="FF0000"/>
                  </a:solidFill>
                </a:rPr>
                <a:t>●</a:t>
              </a:r>
              <a:endParaRPr kumimoji="1" lang="ja-JP" altLang="en-US" sz="1600" dirty="0">
                <a:ln>
                  <a:solidFill>
                    <a:schemeClr val="bg1"/>
                  </a:solidFill>
                </a:ln>
                <a:solidFill>
                  <a:srgbClr val="FF0000"/>
                </a:solidFill>
              </a:endParaRPr>
            </a:p>
          </p:txBody>
        </p:sp>
        <p:sp>
          <p:nvSpPr>
            <p:cNvPr id="25" name="テキスト ボックス 24"/>
            <p:cNvSpPr txBox="1"/>
            <p:nvPr/>
          </p:nvSpPr>
          <p:spPr>
            <a:xfrm>
              <a:off x="6047189" y="2119163"/>
              <a:ext cx="319318" cy="220573"/>
            </a:xfrm>
            <a:prstGeom prst="rect">
              <a:avLst/>
            </a:prstGeom>
            <a:noFill/>
          </p:spPr>
          <p:txBody>
            <a:bodyPr wrap="none" rtlCol="0" anchor="ctr">
              <a:spAutoFit/>
            </a:bodyPr>
            <a:lstStyle/>
            <a:p>
              <a:pPr>
                <a:lnSpc>
                  <a:spcPts val="1000"/>
                </a:lnSpc>
              </a:pPr>
              <a:r>
                <a:rPr kumimoji="1" lang="ja-JP" altLang="en-US" sz="1050" dirty="0">
                  <a:ln>
                    <a:solidFill>
                      <a:schemeClr val="bg1"/>
                    </a:solidFill>
                  </a:ln>
                  <a:solidFill>
                    <a:srgbClr val="FF0000"/>
                  </a:solidFill>
                </a:rPr>
                <a:t>●</a:t>
              </a:r>
              <a:endParaRPr kumimoji="1" lang="ja-JP" altLang="en-US" sz="1600" dirty="0">
                <a:ln>
                  <a:solidFill>
                    <a:schemeClr val="bg1"/>
                  </a:solidFill>
                </a:ln>
                <a:solidFill>
                  <a:srgbClr val="FF0000"/>
                </a:solidFill>
              </a:endParaRPr>
            </a:p>
          </p:txBody>
        </p:sp>
        <p:sp>
          <p:nvSpPr>
            <p:cNvPr id="26" name="テキスト ボックス 25"/>
            <p:cNvSpPr txBox="1"/>
            <p:nvPr/>
          </p:nvSpPr>
          <p:spPr>
            <a:xfrm>
              <a:off x="4183421" y="2863227"/>
              <a:ext cx="800219" cy="220573"/>
            </a:xfrm>
            <a:prstGeom prst="rect">
              <a:avLst/>
            </a:prstGeom>
            <a:noFill/>
          </p:spPr>
          <p:txBody>
            <a:bodyPr wrap="none" rtlCol="0" anchor="ctr">
              <a:spAutoFit/>
            </a:bodyPr>
            <a:lstStyle/>
            <a:p>
              <a:pPr>
                <a:lnSpc>
                  <a:spcPts val="1000"/>
                </a:lnSpc>
              </a:pPr>
              <a:r>
                <a:rPr lang="ja-JP" altLang="en-US" sz="12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rPr>
                <a:t>世田谷泉</a:t>
              </a:r>
              <a:endParaRPr kumimoji="1" lang="ja-JP" altLang="en-US" sz="16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4593309" y="2425100"/>
              <a:ext cx="646331" cy="220573"/>
            </a:xfrm>
            <a:prstGeom prst="rect">
              <a:avLst/>
            </a:prstGeom>
            <a:noFill/>
          </p:spPr>
          <p:txBody>
            <a:bodyPr wrap="none" rtlCol="0" anchor="ctr">
              <a:spAutoFit/>
            </a:bodyPr>
            <a:lstStyle/>
            <a:p>
              <a:pPr>
                <a:lnSpc>
                  <a:spcPts val="1000"/>
                </a:lnSpc>
              </a:pPr>
              <a:r>
                <a:rPr lang="ja-JP" altLang="en-US" sz="12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rPr>
                <a:t>稔ヶ丘</a:t>
              </a:r>
              <a:endParaRPr kumimoji="1" lang="ja-JP" altLang="en-US" sz="16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5227012" y="1910834"/>
              <a:ext cx="646331" cy="220573"/>
            </a:xfrm>
            <a:prstGeom prst="rect">
              <a:avLst/>
            </a:prstGeom>
            <a:noFill/>
          </p:spPr>
          <p:txBody>
            <a:bodyPr wrap="none" rtlCol="0" anchor="ctr">
              <a:spAutoFit/>
            </a:bodyPr>
            <a:lstStyle/>
            <a:p>
              <a:pPr>
                <a:lnSpc>
                  <a:spcPts val="1000"/>
                </a:lnSpc>
              </a:pPr>
              <a:r>
                <a:rPr lang="ja-JP" altLang="en-US" sz="12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rPr>
                <a:t>桐ヶ丘</a:t>
              </a:r>
              <a:endParaRPr kumimoji="1" lang="ja-JP" altLang="en-US" sz="16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206848" y="2119164"/>
              <a:ext cx="646331" cy="220573"/>
            </a:xfrm>
            <a:prstGeom prst="rect">
              <a:avLst/>
            </a:prstGeom>
            <a:noFill/>
          </p:spPr>
          <p:txBody>
            <a:bodyPr wrap="none" rtlCol="0" anchor="ctr">
              <a:spAutoFit/>
            </a:bodyPr>
            <a:lstStyle/>
            <a:p>
              <a:pPr>
                <a:lnSpc>
                  <a:spcPts val="1000"/>
                </a:lnSpc>
              </a:pPr>
              <a:r>
                <a:rPr lang="ja-JP" altLang="en-US" sz="12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rPr>
                <a:t>小台橋</a:t>
              </a:r>
              <a:endParaRPr kumimoji="1" lang="ja-JP" altLang="en-US" sz="16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6618081" y="2801352"/>
              <a:ext cx="646331" cy="220573"/>
            </a:xfrm>
            <a:prstGeom prst="rect">
              <a:avLst/>
            </a:prstGeom>
            <a:noFill/>
          </p:spPr>
          <p:txBody>
            <a:bodyPr wrap="none" rtlCol="0" anchor="ctr">
              <a:spAutoFit/>
            </a:bodyPr>
            <a:lstStyle/>
            <a:p>
              <a:pPr>
                <a:lnSpc>
                  <a:spcPts val="1000"/>
                </a:lnSpc>
              </a:pPr>
              <a:r>
                <a:rPr lang="ja-JP" altLang="en-US" sz="12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rPr>
                <a:t>大江戸</a:t>
              </a:r>
              <a:endParaRPr kumimoji="1" lang="ja-JP" altLang="en-US" sz="16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5351733" y="2990954"/>
              <a:ext cx="646331" cy="220573"/>
            </a:xfrm>
            <a:prstGeom prst="rect">
              <a:avLst/>
            </a:prstGeom>
            <a:noFill/>
          </p:spPr>
          <p:txBody>
            <a:bodyPr wrap="none" rtlCol="0" anchor="ctr">
              <a:spAutoFit/>
            </a:bodyPr>
            <a:lstStyle/>
            <a:p>
              <a:pPr>
                <a:lnSpc>
                  <a:spcPts val="1000"/>
                </a:lnSpc>
              </a:pPr>
              <a:r>
                <a:rPr lang="ja-JP" altLang="en-US" sz="12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rPr>
                <a:t>六本木</a:t>
              </a:r>
              <a:endParaRPr kumimoji="1" lang="ja-JP" altLang="en-US" sz="1600" b="1" dirty="0">
                <a:solidFill>
                  <a:srgbClr val="FF0000"/>
                </a:solidFill>
                <a:effectLst>
                  <a:glow rad="63500">
                    <a:schemeClr val="bg1"/>
                  </a:glow>
                </a:effectLst>
                <a:latin typeface="HG丸ｺﾞｼｯｸM-PRO" panose="020F0600000000000000" pitchFamily="50" charset="-128"/>
                <a:ea typeface="HG丸ｺﾞｼｯｸM-PRO" panose="020F0600000000000000" pitchFamily="50" charset="-128"/>
              </a:endParaRPr>
            </a:p>
          </p:txBody>
        </p:sp>
      </p:grpSp>
      <p:sp>
        <p:nvSpPr>
          <p:cNvPr id="32" name="角丸四角形 31"/>
          <p:cNvSpPr/>
          <p:nvPr/>
        </p:nvSpPr>
        <p:spPr>
          <a:xfrm>
            <a:off x="252631" y="776740"/>
            <a:ext cx="3960000" cy="1271077"/>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30" y="1001951"/>
            <a:ext cx="920911" cy="1060224"/>
          </a:xfrm>
          <a:prstGeom prst="rect">
            <a:avLst/>
          </a:prstGeom>
          <a:effectLst>
            <a:glow rad="38100">
              <a:schemeClr val="bg1"/>
            </a:glow>
          </a:effectLst>
        </p:spPr>
      </p:pic>
      <p:sp>
        <p:nvSpPr>
          <p:cNvPr id="34" name="テキスト ボックス 33"/>
          <p:cNvSpPr txBox="1"/>
          <p:nvPr/>
        </p:nvSpPr>
        <p:spPr>
          <a:xfrm>
            <a:off x="1143740" y="818278"/>
            <a:ext cx="3163024" cy="1188000"/>
          </a:xfrm>
          <a:prstGeom prst="rect">
            <a:avLst/>
          </a:prstGeom>
          <a:noFill/>
        </p:spPr>
        <p:txBody>
          <a:bodyPr wrap="square" rtlCol="0" anchor="ctr" anchorCtr="0">
            <a:noAutofit/>
          </a:bodyPr>
          <a:lstStyle/>
          <a:p>
            <a:r>
              <a:rPr kumimoji="1" lang="ja-JP" altLang="en-US" sz="1200" b="1" dirty="0">
                <a:latin typeface="HG丸ｺﾞｼｯｸM-PRO" panose="020F0600000000000000" pitchFamily="50" charset="-128"/>
                <a:ea typeface="HG丸ｺﾞｼｯｸM-PRO" panose="020F0600000000000000" pitchFamily="50" charset="-128"/>
              </a:rPr>
              <a:t>チャレンジスクールってどんなと</a:t>
            </a:r>
            <a:r>
              <a:rPr kumimoji="1" lang="ja-JP" altLang="en-US" sz="1200" b="1" dirty="0" err="1">
                <a:latin typeface="HG丸ｺﾞｼｯｸM-PRO" panose="020F0600000000000000" pitchFamily="50" charset="-128"/>
                <a:ea typeface="HG丸ｺﾞｼｯｸM-PRO" panose="020F0600000000000000" pitchFamily="50" charset="-128"/>
              </a:rPr>
              <a:t>こ</a:t>
            </a:r>
            <a:r>
              <a:rPr kumimoji="1" lang="ja-JP" altLang="en-US" sz="1200" b="1" dirty="0">
                <a:latin typeface="HG丸ｺﾞｼｯｸM-PRO" panose="020F0600000000000000" pitchFamily="50" charset="-128"/>
                <a:ea typeface="HG丸ｺﾞｼｯｸM-PRO" panose="020F0600000000000000" pitchFamily="50" charset="-128"/>
              </a:rPr>
              <a:t>？</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　① 三部制（昼夜間定時制）</a:t>
            </a:r>
            <a:endParaRPr kumimoji="1" lang="en-US" altLang="ja-JP" sz="1000" b="1"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② 総合学科</a:t>
            </a:r>
            <a:endParaRPr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　③ 単位制</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という特色を持った都立高校で、現在６校あります。</a:t>
            </a:r>
            <a:endParaRPr kumimoji="1"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どの学校も雰囲気や大事にしていることが違うので、見比べてみるとおもしろいですよ。</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252631" y="2076076"/>
            <a:ext cx="2340000" cy="1800000"/>
          </a:xfrm>
          <a:prstGeom prst="roundRect">
            <a:avLst>
              <a:gd name="adj" fmla="val 10846"/>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52631" y="2134899"/>
            <a:ext cx="2340000" cy="1682353"/>
          </a:xfrm>
          <a:prstGeom prst="rect">
            <a:avLst/>
          </a:prstGeom>
          <a:noFill/>
        </p:spPr>
        <p:txBody>
          <a:bodyPr wrap="square" lIns="72000" rIns="72000" rtlCol="0" anchor="t" anchorCtr="0">
            <a:noAutofit/>
          </a:bodyPr>
          <a:lstStyle/>
          <a:p>
            <a:r>
              <a:rPr lang="ja-JP" altLang="en-US" sz="1200" b="1" dirty="0">
                <a:latin typeface="HG丸ｺﾞｼｯｸM-PRO" panose="020F0600000000000000" pitchFamily="50" charset="-128"/>
                <a:ea typeface="HG丸ｺﾞｼｯｸM-PRO" panose="020F0600000000000000" pitchFamily="50" charset="-128"/>
              </a:rPr>
              <a:t>① 三部制ってなに？</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定時制って夜じゃないの？</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始まる時間が朝って決まっているのが全日制、そうではない学校は定時制。</a:t>
            </a:r>
            <a:endParaRPr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三部制の学校では、</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朝から始まる</a:t>
            </a:r>
            <a:r>
              <a:rPr kumimoji="1" lang="en-US" altLang="ja-JP" sz="1000" dirty="0">
                <a:latin typeface="HG丸ｺﾞｼｯｸM-PRO" panose="020F0600000000000000" pitchFamily="50" charset="-128"/>
                <a:ea typeface="HG丸ｺﾞｼｯｸM-PRO" panose="020F0600000000000000" pitchFamily="50" charset="-128"/>
              </a:rPr>
              <a:t>Ⅰ</a:t>
            </a:r>
            <a:r>
              <a:rPr kumimoji="1" lang="ja-JP" altLang="en-US" sz="1000" dirty="0">
                <a:latin typeface="HG丸ｺﾞｼｯｸM-PRO" panose="020F0600000000000000" pitchFamily="50" charset="-128"/>
                <a:ea typeface="HG丸ｺﾞｼｯｸM-PRO" panose="020F0600000000000000" pitchFamily="50" charset="-128"/>
              </a:rPr>
              <a:t>部、</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昼から始まる</a:t>
            </a:r>
            <a:r>
              <a:rPr kumimoji="1" lang="en-US" altLang="ja-JP" sz="1000" dirty="0">
                <a:latin typeface="HG丸ｺﾞｼｯｸM-PRO" panose="020F0600000000000000" pitchFamily="50" charset="-128"/>
                <a:ea typeface="HG丸ｺﾞｼｯｸM-PRO" panose="020F0600000000000000" pitchFamily="50" charset="-128"/>
              </a:rPr>
              <a:t>Ⅱ</a:t>
            </a:r>
            <a:r>
              <a:rPr kumimoji="1" lang="ja-JP" altLang="en-US" sz="1000" dirty="0">
                <a:latin typeface="HG丸ｺﾞｼｯｸM-PRO" panose="020F0600000000000000" pitchFamily="50" charset="-128"/>
                <a:ea typeface="HG丸ｺﾞｼｯｸM-PRO" panose="020F0600000000000000" pitchFamily="50" charset="-128"/>
              </a:rPr>
              <a:t>部、</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夕方から始まる</a:t>
            </a:r>
            <a:r>
              <a:rPr kumimoji="1" lang="en-US" altLang="ja-JP" sz="1000" dirty="0">
                <a:latin typeface="HG丸ｺﾞｼｯｸM-PRO" panose="020F0600000000000000" pitchFamily="50" charset="-128"/>
                <a:ea typeface="HG丸ｺﾞｼｯｸM-PRO" panose="020F0600000000000000" pitchFamily="50" charset="-128"/>
              </a:rPr>
              <a:t>Ⅲ</a:t>
            </a:r>
            <a:r>
              <a:rPr kumimoji="1" lang="ja-JP" altLang="en-US" sz="1000" dirty="0">
                <a:latin typeface="HG丸ｺﾞｼｯｸM-PRO" panose="020F0600000000000000" pitchFamily="50" charset="-128"/>
                <a:ea typeface="HG丸ｺﾞｼｯｸM-PRO" panose="020F0600000000000000" pitchFamily="50" charset="-128"/>
              </a:rPr>
              <a:t>部があります。</a:t>
            </a:r>
            <a:endParaRPr kumimoji="1"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出願時に入りたい部を第１希望から　第３希望まで申請します。</a:t>
            </a:r>
            <a:endParaRPr kumimoji="1" lang="en-US" altLang="ja-JP" sz="1000" dirty="0">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2610631" y="2076076"/>
            <a:ext cx="2340000" cy="1800000"/>
          </a:xfrm>
          <a:prstGeom prst="roundRect">
            <a:avLst>
              <a:gd name="adj" fmla="val 10846"/>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a:p>
        </p:txBody>
      </p:sp>
      <p:sp>
        <p:nvSpPr>
          <p:cNvPr id="40" name="テキスト ボックス 39"/>
          <p:cNvSpPr txBox="1"/>
          <p:nvPr/>
        </p:nvSpPr>
        <p:spPr>
          <a:xfrm>
            <a:off x="2610631" y="2134899"/>
            <a:ext cx="2340000" cy="1682353"/>
          </a:xfrm>
          <a:prstGeom prst="rect">
            <a:avLst/>
          </a:prstGeom>
          <a:noFill/>
        </p:spPr>
        <p:txBody>
          <a:bodyPr wrap="square" lIns="72000" rIns="72000" rtlCol="0" anchor="t" anchorCtr="0">
            <a:noAutofit/>
          </a:bodyPr>
          <a:lstStyle/>
          <a:p>
            <a:r>
              <a:rPr lang="ja-JP" altLang="en-US" sz="1200" b="1" dirty="0">
                <a:latin typeface="HG丸ｺﾞｼｯｸM-PRO" panose="020F0600000000000000" pitchFamily="50" charset="-128"/>
                <a:ea typeface="HG丸ｺﾞｼｯｸM-PRO" panose="020F0600000000000000" pitchFamily="50" charset="-128"/>
              </a:rPr>
              <a:t>② 総合学科ってなに？</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普通科とは違うの？</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総合学科は普通科でとれる科目に加えて、専門教育（商業や工業など）を扱う学校でとれる科目のような多彩な選択科目が置かれているのが特徴です。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独自の学校設定科目を置いている学校もあります。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稔ヶ丘高校はビジネスやデザイン、　環境について学べる科目があります。</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4968631" y="2076076"/>
            <a:ext cx="2340000" cy="1800000"/>
          </a:xfrm>
          <a:prstGeom prst="roundRect">
            <a:avLst>
              <a:gd name="adj" fmla="val 11375"/>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a:p>
        </p:txBody>
      </p:sp>
      <p:sp>
        <p:nvSpPr>
          <p:cNvPr id="43" name="テキスト ボックス 42"/>
          <p:cNvSpPr txBox="1"/>
          <p:nvPr/>
        </p:nvSpPr>
        <p:spPr>
          <a:xfrm>
            <a:off x="4968631" y="2134899"/>
            <a:ext cx="2340000" cy="1682353"/>
          </a:xfrm>
          <a:prstGeom prst="rect">
            <a:avLst/>
          </a:prstGeom>
          <a:noFill/>
        </p:spPr>
        <p:txBody>
          <a:bodyPr wrap="square" lIns="72000" rIns="72000" rtlCol="0" anchor="t" anchorCtr="0">
            <a:noAutofit/>
          </a:bodyPr>
          <a:lstStyle/>
          <a:p>
            <a:r>
              <a:rPr lang="ja-JP" altLang="en-US" sz="1200" b="1" dirty="0">
                <a:latin typeface="HG丸ｺﾞｼｯｸM-PRO" panose="020F0600000000000000" pitchFamily="50" charset="-128"/>
                <a:ea typeface="HG丸ｺﾞｼｯｸM-PRO" panose="020F0600000000000000" pitchFamily="50" charset="-128"/>
              </a:rPr>
              <a:t>③ 単位制ってなに？</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留年がないってホント？</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単位制の学校は学年によって学習する内容が固定されていません。学年制の学校では、学年のうちの履修が充分ではないともう一度同じ学年をやり直す必要がある（留年）のですが、単位制なら翌年に持ち越せま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自分のペースで学習できます。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３年卒業は全体の</a:t>
            </a:r>
            <a:r>
              <a:rPr lang="en-US" altLang="ja-JP" sz="1000" dirty="0">
                <a:latin typeface="HG丸ｺﾞｼｯｸM-PRO" panose="020F0600000000000000" pitchFamily="50" charset="-128"/>
                <a:ea typeface="HG丸ｺﾞｼｯｸM-PRO" panose="020F0600000000000000" pitchFamily="50" charset="-128"/>
              </a:rPr>
              <a:t>60%</a:t>
            </a:r>
            <a:r>
              <a:rPr lang="ja-JP" altLang="en-US" sz="1000" dirty="0">
                <a:latin typeface="HG丸ｺﾞｼｯｸM-PRO" panose="020F0600000000000000" pitchFamily="50" charset="-128"/>
                <a:ea typeface="HG丸ｺﾞｼｯｸM-PRO" panose="020F0600000000000000" pitchFamily="50" charset="-128"/>
              </a:rPr>
              <a:t>ほどです。</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44" name="右矢印 43"/>
          <p:cNvSpPr/>
          <p:nvPr/>
        </p:nvSpPr>
        <p:spPr>
          <a:xfrm>
            <a:off x="288454" y="234132"/>
            <a:ext cx="4248472" cy="58414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i="1" dirty="0">
                <a:solidFill>
                  <a:srgbClr val="FF0000"/>
                </a:solidFill>
                <a:effectLst>
                  <a:glow rad="38100">
                    <a:schemeClr val="bg1"/>
                  </a:glow>
                </a:effectLst>
              </a:rPr>
              <a:t>チャレンジスクールはココにある！</a:t>
            </a:r>
          </a:p>
        </p:txBody>
      </p:sp>
      <p:sp>
        <p:nvSpPr>
          <p:cNvPr id="45" name="角丸四角形 44"/>
          <p:cNvSpPr/>
          <p:nvPr/>
        </p:nvSpPr>
        <p:spPr>
          <a:xfrm>
            <a:off x="252631" y="3899652"/>
            <a:ext cx="7056000" cy="1418993"/>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430" y="4263676"/>
            <a:ext cx="1011136" cy="1078545"/>
          </a:xfrm>
          <a:prstGeom prst="rect">
            <a:avLst/>
          </a:prstGeom>
          <a:effectLst>
            <a:glow rad="38100">
              <a:schemeClr val="bg1"/>
            </a:glow>
          </a:effectLst>
        </p:spPr>
      </p:pic>
      <p:sp>
        <p:nvSpPr>
          <p:cNvPr id="47" name="テキスト ボックス 46"/>
          <p:cNvSpPr txBox="1"/>
          <p:nvPr/>
        </p:nvSpPr>
        <p:spPr>
          <a:xfrm>
            <a:off x="1143740" y="3941190"/>
            <a:ext cx="6057482" cy="1375042"/>
          </a:xfrm>
          <a:prstGeom prst="rect">
            <a:avLst/>
          </a:prstGeom>
          <a:noFill/>
        </p:spPr>
        <p:txBody>
          <a:bodyPr wrap="square" rtlCol="0" anchor="ctr" anchorCtr="0">
            <a:noAutofit/>
          </a:bodyPr>
          <a:lstStyle/>
          <a:p>
            <a:r>
              <a:rPr lang="ja-JP" altLang="en-US" sz="1200" b="1" dirty="0">
                <a:latin typeface="HG丸ｺﾞｼｯｸM-PRO" panose="020F0600000000000000" pitchFamily="50" charset="-128"/>
                <a:ea typeface="HG丸ｺﾞｼｯｸM-PRO" panose="020F0600000000000000" pitchFamily="50" charset="-128"/>
              </a:rPr>
              <a:t>他の高校と入試の方法が違うって聞いたんだけど・・・</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　</a:t>
            </a:r>
            <a:r>
              <a:rPr kumimoji="1" lang="ja-JP" altLang="en-US" sz="1000" dirty="0">
                <a:latin typeface="HG丸ｺﾞｼｯｸM-PRO" panose="020F0600000000000000" pitchFamily="50" charset="-128"/>
                <a:ea typeface="HG丸ｺﾞｼｯｸM-PRO" panose="020F0600000000000000" pitchFamily="50" charset="-128"/>
              </a:rPr>
              <a:t>その通り！</a:t>
            </a:r>
            <a:r>
              <a:rPr lang="ja-JP" altLang="en-US" sz="1000" dirty="0">
                <a:latin typeface="HG丸ｺﾞｼｯｸM-PRO" panose="020F0600000000000000" pitchFamily="50" charset="-128"/>
                <a:ea typeface="HG丸ｺﾞｼｯｸM-PRO" panose="020F0600000000000000" pitchFamily="50" charset="-128"/>
              </a:rPr>
              <a:t>チャレンジスクールの入試は、こんなところが他の学校とは違います。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１）調査書必要なし</a:t>
            </a:r>
            <a:r>
              <a:rPr lang="ja-JP" altLang="en-US" sz="1000" dirty="0">
                <a:latin typeface="HG丸ｺﾞｼｯｸM-PRO" panose="020F0600000000000000" pitchFamily="50" charset="-128"/>
                <a:ea typeface="HG丸ｺﾞｼｯｸM-PRO" panose="020F0600000000000000" pitchFamily="50" charset="-128"/>
              </a:rPr>
              <a:t>：チャレンジスクールは入学した後を大事にします。中学校での出席日数も成績</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も、一切入試には関係ありません！英語スピーキングテストも影響しません！</a:t>
            </a:r>
            <a:endParaRPr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　２）学科試験もなし</a:t>
            </a:r>
            <a:r>
              <a:rPr kumimoji="1" lang="ja-JP" altLang="en-US" sz="1000" dirty="0">
                <a:latin typeface="HG丸ｺﾞｼｯｸM-PRO" panose="020F0600000000000000" pitchFamily="50" charset="-128"/>
                <a:ea typeface="HG丸ｺﾞｼｯｸM-PRO" panose="020F0600000000000000" pitchFamily="50" charset="-128"/>
              </a:rPr>
              <a:t>：入試では</a:t>
            </a:r>
            <a:r>
              <a:rPr lang="ja-JP" altLang="en-US" sz="1000" dirty="0">
                <a:latin typeface="HG丸ｺﾞｼｯｸM-PRO" panose="020F0600000000000000" pitchFamily="50" charset="-128"/>
                <a:ea typeface="HG丸ｺﾞｼｯｸM-PRO" panose="020F0600000000000000" pitchFamily="50" charset="-128"/>
              </a:rPr>
              <a:t>国数英社理のテストはありません。当日は作文と面接です。</a:t>
            </a:r>
            <a:endParaRPr kumimoji="1" lang="en-US" altLang="ja-JP" sz="1000"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３）志願申告書・作文・面接で合否が決まる</a:t>
            </a:r>
            <a:endParaRPr kumimoji="1" lang="en-US" altLang="ja-JP" sz="1000" b="1"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他には募集要項を学校にもらいに行く必要があるとか、推薦入試がないとかの違いもあります。</a:t>
            </a:r>
            <a:endParaRPr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９月入学の定員を設けているのも特徴です。</a:t>
            </a:r>
            <a:endParaRPr kumimoji="1" lang="en-US" altLang="ja-JP" sz="1000" dirty="0">
              <a:latin typeface="HG丸ｺﾞｼｯｸM-PRO" panose="020F0600000000000000" pitchFamily="50" charset="-128"/>
              <a:ea typeface="HG丸ｺﾞｼｯｸM-PRO" panose="020F0600000000000000" pitchFamily="50" charset="-128"/>
            </a:endParaRPr>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9156" y="5101043"/>
            <a:ext cx="762066" cy="1760989"/>
          </a:xfrm>
          <a:prstGeom prst="rect">
            <a:avLst/>
          </a:prstGeom>
        </p:spPr>
      </p:pic>
      <p:sp>
        <p:nvSpPr>
          <p:cNvPr id="52" name="角丸四角形吹き出し 51"/>
          <p:cNvSpPr/>
          <p:nvPr/>
        </p:nvSpPr>
        <p:spPr>
          <a:xfrm>
            <a:off x="338137" y="5346700"/>
            <a:ext cx="5846808" cy="936104"/>
          </a:xfrm>
          <a:prstGeom prst="wedgeRoundRectCallout">
            <a:avLst>
              <a:gd name="adj1" fmla="val 53840"/>
              <a:gd name="adj2" fmla="val -25685"/>
              <a:gd name="adj3" fmla="val 1666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興味がわいてきましたか？それならぜひ、</a:t>
            </a:r>
            <a:r>
              <a:rPr lang="en-US" altLang="ja-JP" sz="1200" dirty="0">
                <a:solidFill>
                  <a:schemeClr val="tx1"/>
                </a:solidFill>
                <a:latin typeface="HG丸ｺﾞｼｯｸM-PRO" panose="020F0600000000000000" pitchFamily="50" charset="-128"/>
                <a:ea typeface="HG丸ｺﾞｼｯｸM-PRO" panose="020F0600000000000000" pitchFamily="50" charset="-128"/>
              </a:rPr>
              <a:t>YouTube</a:t>
            </a:r>
            <a:r>
              <a:rPr lang="ja-JP" altLang="en-US" sz="1200" dirty="0">
                <a:solidFill>
                  <a:schemeClr val="tx1"/>
                </a:solidFill>
                <a:latin typeface="HG丸ｺﾞｼｯｸM-PRO" panose="020F0600000000000000" pitchFamily="50" charset="-128"/>
                <a:ea typeface="HG丸ｺﾞｼｯｸM-PRO" panose="020F0600000000000000" pitchFamily="50" charset="-128"/>
              </a:rPr>
              <a:t>「みのりチャンネル」の　学校説明会の動画も見てください。入りやすそうだからって学校を選ぶと、入学後に「こんなはずじゃなかった</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」となってしまうことも</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出願にはまだ間に合います。しっかり検討してくださいね！</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916" y="6317784"/>
            <a:ext cx="1620499" cy="446935"/>
          </a:xfrm>
          <a:prstGeom prst="rect">
            <a:avLst/>
          </a:prstGeom>
        </p:spPr>
      </p:pic>
      <p:pic>
        <p:nvPicPr>
          <p:cNvPr id="41" name="図 40"/>
          <p:cNvPicPr>
            <a:picLocks noChangeAspect="1"/>
          </p:cNvPicPr>
          <p:nvPr/>
        </p:nvPicPr>
        <p:blipFill rotWithShape="1">
          <a:blip r:embed="rId11" cstate="print">
            <a:extLst>
              <a:ext uri="{28A0092B-C50C-407E-A947-70E740481C1C}">
                <a14:useLocalDpi xmlns:a14="http://schemas.microsoft.com/office/drawing/2010/main" val="0"/>
              </a:ext>
            </a:extLst>
          </a:blip>
          <a:srcRect r="39076" b="11157"/>
          <a:stretch/>
        </p:blipFill>
        <p:spPr>
          <a:xfrm flipH="1">
            <a:off x="1548382" y="6317785"/>
            <a:ext cx="987261" cy="397068"/>
          </a:xfrm>
          <a:prstGeom prst="rect">
            <a:avLst/>
          </a:prstGeom>
        </p:spPr>
      </p:pic>
      <p:sp>
        <p:nvSpPr>
          <p:cNvPr id="4" name="テキスト ボックス 3"/>
          <p:cNvSpPr txBox="1"/>
          <p:nvPr/>
        </p:nvSpPr>
        <p:spPr>
          <a:xfrm>
            <a:off x="196541" y="6365845"/>
            <a:ext cx="2339102"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自分に合ってるかもと思ったら</a:t>
            </a:r>
          </a:p>
        </p:txBody>
      </p:sp>
      <p:sp>
        <p:nvSpPr>
          <p:cNvPr id="8" name="角丸四角形吹き出し 7"/>
          <p:cNvSpPr/>
          <p:nvPr/>
        </p:nvSpPr>
        <p:spPr>
          <a:xfrm>
            <a:off x="1062589" y="8731076"/>
            <a:ext cx="6138634" cy="432048"/>
          </a:xfrm>
          <a:prstGeom prst="wedgeRoundRectCallout">
            <a:avLst>
              <a:gd name="adj1" fmla="val -52505"/>
              <a:gd name="adj2" fmla="val 21935"/>
              <a:gd name="adj3" fmla="val 16667"/>
            </a:avLst>
          </a:prstGeom>
          <a:solidFill>
            <a:srgbClr val="CCCCFF"/>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t"/>
          <a:lstStyle/>
          <a:p>
            <a:r>
              <a:rPr kumimoji="1" lang="ja-JP" altLang="en-US" sz="1050" dirty="0">
                <a:latin typeface="HG丸ｺﾞｼｯｸM-PRO" panose="020F0600000000000000" pitchFamily="50" charset="-128"/>
                <a:ea typeface="HG丸ｺﾞｼｯｸM-PRO" panose="020F0600000000000000" pitchFamily="50" charset="-128"/>
              </a:rPr>
              <a:t>募集要項を窓口で受取り希望の方は事前に稔ヶ丘高校</a:t>
            </a:r>
            <a:r>
              <a:rPr kumimoji="1" lang="en-US" altLang="ja-JP" sz="1050" dirty="0">
                <a:latin typeface="HG丸ｺﾞｼｯｸM-PRO" panose="020F0600000000000000" pitchFamily="50" charset="-128"/>
                <a:ea typeface="HG丸ｺﾞｼｯｸM-PRO" panose="020F0600000000000000" pitchFamily="50" charset="-128"/>
              </a:rPr>
              <a:t>(03-3970-8655)</a:t>
            </a:r>
            <a:r>
              <a:rPr kumimoji="1" lang="ja-JP" altLang="en-US" sz="1050" dirty="0" err="1">
                <a:latin typeface="HG丸ｺﾞｼｯｸM-PRO" panose="020F0600000000000000" pitchFamily="50" charset="-128"/>
                <a:ea typeface="HG丸ｺﾞｼｯｸM-PRO" panose="020F0600000000000000" pitchFamily="50" charset="-128"/>
              </a:rPr>
              <a:t>まで</a:t>
            </a:r>
            <a:r>
              <a:rPr kumimoji="1" lang="ja-JP" altLang="en-US" sz="1050" dirty="0">
                <a:latin typeface="HG丸ｺﾞｼｯｸM-PRO" panose="020F0600000000000000" pitchFamily="50" charset="-128"/>
                <a:ea typeface="HG丸ｺﾞｼｯｸM-PRO" panose="020F0600000000000000" pitchFamily="50" charset="-128"/>
              </a:rPr>
              <a:t>お電話ください。</a:t>
            </a:r>
            <a:endParaRPr kumimoji="1"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郵送で請求することも可能です。詳しくはホームページをご覧ください。</a:t>
            </a:r>
            <a:endParaRPr kumimoji="1" lang="ja-JP" altLang="en-US" sz="1050"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7672" y="8615152"/>
            <a:ext cx="619875" cy="1856641"/>
          </a:xfrm>
          <a:prstGeom prst="rect">
            <a:avLst/>
          </a:prstGeom>
        </p:spPr>
      </p:pic>
    </p:spTree>
    <p:extLst>
      <p:ext uri="{BB962C8B-B14F-4D97-AF65-F5344CB8AC3E}">
        <p14:creationId xmlns:p14="http://schemas.microsoft.com/office/powerpoint/2010/main" val="10170196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BFC5A0A2F918843946594533DBA3A08" ma:contentTypeVersion="15" ma:contentTypeDescription="新しいドキュメントを作成します。" ma:contentTypeScope="" ma:versionID="fdb7e19c502064dd9823d0068d1cdf2c">
  <xsd:schema xmlns:xsd="http://www.w3.org/2001/XMLSchema" xmlns:xs="http://www.w3.org/2001/XMLSchema" xmlns:p="http://schemas.microsoft.com/office/2006/metadata/properties" xmlns:ns2="d6e212f7-b889-4ef3-8584-9ff8f66f87ac" xmlns:ns3="90c309da-b924-4c71-b50f-1fc890350fa7" targetNamespace="http://schemas.microsoft.com/office/2006/metadata/properties" ma:root="true" ma:fieldsID="a0404a24a8c9911a0e22f3a365ce6ed0" ns2:_="" ns3:_="">
    <xsd:import namespace="d6e212f7-b889-4ef3-8584-9ff8f66f87ac"/>
    <xsd:import namespace="90c309da-b924-4c71-b50f-1fc890350f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212f7-b889-4ef3-8584-9ff8f66f8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8d44362a-58f1-47df-9726-03069f17552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c309da-b924-4c71-b50f-1fc890350fa7"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0c57283f-7e16-4726-ba4c-aea9a1f1dbb1}" ma:internalName="TaxCatchAll" ma:showField="CatchAllData" ma:web="90c309da-b924-4c71-b50f-1fc890350f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c309da-b924-4c71-b50f-1fc890350fa7" xsi:nil="true"/>
    <lcf76f155ced4ddcb4097134ff3c332f xmlns="d6e212f7-b889-4ef3-8584-9ff8f66f87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1C534F-8BB2-442B-A279-01EDC7348843}"/>
</file>

<file path=customXml/itemProps2.xml><?xml version="1.0" encoding="utf-8"?>
<ds:datastoreItem xmlns:ds="http://schemas.openxmlformats.org/officeDocument/2006/customXml" ds:itemID="{38E0098B-F9C9-41AE-B3C6-D1112FF5288F}"/>
</file>

<file path=customXml/itemProps3.xml><?xml version="1.0" encoding="utf-8"?>
<ds:datastoreItem xmlns:ds="http://schemas.openxmlformats.org/officeDocument/2006/customXml" ds:itemID="{98865871-B440-4F6F-84F7-253470C607AC}"/>
</file>

<file path=docProps/app.xml><?xml version="1.0" encoding="utf-8"?>
<Properties xmlns="http://schemas.openxmlformats.org/officeDocument/2006/extended-properties" xmlns:vt="http://schemas.openxmlformats.org/officeDocument/2006/docPropsVTypes">
  <TotalTime>1034</TotalTime>
  <Words>1108</Words>
  <Application>Microsoft Office PowerPoint</Application>
  <PresentationFormat>ユーザー設定</PresentationFormat>
  <Paragraphs>91</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HGP創英角ﾎﾟｯﾌﾟ体</vt:lpstr>
      <vt:lpstr>HGS創英角ﾎﾟｯﾌﾟ体</vt:lpstr>
      <vt:lpstr>HG丸ｺﾞｼｯｸM-PRO</vt:lpstr>
      <vt:lpstr>ＭＳ Ｐゴシック</vt:lpstr>
      <vt:lpstr>ＭＳ 明朝</vt:lpstr>
      <vt:lpstr>Arial</vt:lpstr>
      <vt:lpstr>Calibri</vt:lpstr>
      <vt:lpstr>Century</vt:lpstr>
      <vt:lpstr>Times New Roman</vt:lpstr>
      <vt:lpstr>Office ​​テーマ</vt:lpstr>
      <vt:lpstr>PowerPoint プレゼンテーション</vt:lpstr>
      <vt:lpstr>PowerPoint プレゼンテーション</vt:lpstr>
    </vt:vector>
  </TitlesOfParts>
  <Company>東京都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58</cp:revision>
  <cp:lastPrinted>2022-12-07T01:07:25Z</cp:lastPrinted>
  <dcterms:created xsi:type="dcterms:W3CDTF">2017-04-13T23:50:05Z</dcterms:created>
  <dcterms:modified xsi:type="dcterms:W3CDTF">2022-12-13T05:27:36Z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0x0101006BFC5A0A2F918843946594533DBA3A08</vt:lpwstr>
  </property>
</Properties>
</file>