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1"/>
  </p:sldMasterIdLst>
  <p:notesMasterIdLst>
    <p:notesMasterId r:id="rId5"/>
  </p:notesMasterIdLst>
  <p:handoutMasterIdLst>
    <p:handoutMasterId r:id="rId6"/>
  </p:handoutMasterIdLst>
  <p:sldIdLst>
    <p:sldId id="414" r:id="rId2"/>
    <p:sldId id="415" r:id="rId3"/>
    <p:sldId id="416" r:id="rId4"/>
  </p:sldIdLst>
  <p:sldSz cx="9144000" cy="6858000" type="screen4x3"/>
  <p:notesSz cx="10164763" cy="70342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6" userDrawn="1">
          <p15:clr>
            <a:srgbClr val="A4A3A4"/>
          </p15:clr>
        </p15:guide>
        <p15:guide id="2" pos="320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99"/>
    <a:srgbClr val="CCFF99"/>
    <a:srgbClr val="99FF99"/>
    <a:srgbClr val="99FFCC"/>
    <a:srgbClr val="FCDCF7"/>
    <a:srgbClr val="F9ADEE"/>
    <a:srgbClr val="FF0000"/>
    <a:srgbClr val="E5FDFF"/>
    <a:srgbClr val="254B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76" autoAdjust="0"/>
    <p:restoredTop sz="88953" autoAdjust="0"/>
  </p:normalViewPr>
  <p:slideViewPr>
    <p:cSldViewPr>
      <p:cViewPr varScale="1">
        <p:scale>
          <a:sx n="73" d="100"/>
          <a:sy n="73" d="100"/>
        </p:scale>
        <p:origin x="157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982" y="-96"/>
      </p:cViewPr>
      <p:guideLst>
        <p:guide orient="horz" pos="2216"/>
        <p:guide pos="32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6680314"/>
            <a:ext cx="4406787" cy="352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39" tIns="47321" rIns="94639" bIns="47321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buFontTx/>
              <a:buNone/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57984" y="6680314"/>
            <a:ext cx="4404414" cy="352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39" tIns="47321" rIns="94639" bIns="47321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300">
                <a:latin typeface="Arial" charset="0"/>
              </a:defRPr>
            </a:lvl1pPr>
          </a:lstStyle>
          <a:p>
            <a:pPr>
              <a:defRPr/>
            </a:pPr>
            <a:fld id="{D82973D6-C7F0-4C02-B6A0-83944BD77DF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4404414" cy="350530"/>
          </a:xfrm>
          <a:prstGeom prst="rect">
            <a:avLst/>
          </a:prstGeom>
        </p:spPr>
        <p:txBody>
          <a:bodyPr vert="horz" lIns="93860" tIns="46927" rIns="93860" bIns="46927" rtlCol="0"/>
          <a:lstStyle>
            <a:lvl1pPr algn="l">
              <a:defRPr sz="1300"/>
            </a:lvl1pPr>
          </a:lstStyle>
          <a:p>
            <a:pPr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1873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2"/>
            <a:ext cx="4406787" cy="35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39" tIns="47321" rIns="94639" bIns="47321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57984" y="2"/>
            <a:ext cx="4404414" cy="350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39" tIns="47321" rIns="94639" bIns="47321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30575" y="527050"/>
            <a:ext cx="3514725" cy="26368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14581" y="3341282"/>
            <a:ext cx="8135603" cy="316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39" tIns="47321" rIns="94639" bIns="473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6680314"/>
            <a:ext cx="4406787" cy="352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39" tIns="47321" rIns="94639" bIns="47321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buFontTx/>
              <a:buNone/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57984" y="6680314"/>
            <a:ext cx="4404414" cy="352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4639" tIns="47321" rIns="94639" bIns="47321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300">
                <a:latin typeface="Arial" charset="0"/>
              </a:defRPr>
            </a:lvl1pPr>
          </a:lstStyle>
          <a:p>
            <a:pPr>
              <a:defRPr/>
            </a:pPr>
            <a:fld id="{5DFBD54A-7DFF-481A-9820-FE902AD897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578696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BD54A-7DFF-481A-9820-FE902AD8978F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6864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FBD54A-7DFF-481A-9820-FE902AD8978F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13561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583A977F-2504-E741-85B4-8F01994E1F25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833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727088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311501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3051236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34230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9397685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3327816"/>
      </p:ext>
    </p:extLst>
  </p:cSld>
  <p:clrMapOvr>
    <a:masterClrMapping/>
  </p:clrMapOvr>
  <p:hf sldNum="0" hdr="0" ft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A7C16-FAF2-2C41-B697-563997C522AD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5600014"/>
      </p:ext>
    </p:extLst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9D9EA-0687-604F-B97A-763B6765DF9F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2885295"/>
      </p:ext>
    </p:extLst>
  </p:cSld>
  <p:clrMapOvr>
    <a:masterClrMapping/>
  </p:clrMapOvr>
  <p:hf sldNum="0" hdr="0" ftr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349750"/>
          </a:xfrm>
        </p:spPr>
        <p:txBody>
          <a:bodyPr/>
          <a:lstStyle/>
          <a:p>
            <a:pPr lvl="0"/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34256413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34975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0986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3851275"/>
            <a:ext cx="4038600" cy="20986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6196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9A02F-357D-AF42-B110-A7740AFDCA1B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089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B9B27-4D02-2940-AED5-BC8F2B3B1507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648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32652"/>
      </p:ext>
    </p:extLst>
  </p:cSld>
  <p:clrMapOvr>
    <a:masterClrMapping/>
  </p:clrMapOvr>
  <p:hf sldNum="0" hdr="0" ftr="0"/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F403-9584-1749-B6AB-5E1C5F94527C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3751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0351-EB03-5444-BA93-B7E778374E24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709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ADB90-FF7E-5041-AB9F-1BC0957AB829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442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8CB6-48D8-4E47-B0D3-B56230F429D0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110165"/>
      </p:ext>
    </p:extLst>
  </p:cSld>
  <p:clrMapOvr>
    <a:masterClrMapping/>
  </p:clrMapOvr>
  <p:hf sldNum="0" hdr="0" ftr="0"/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FFFB4-400D-1240-AB24-6F86C96D4DFB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357707"/>
      </p:ext>
    </p:extLst>
  </p:cSld>
  <p:clrMapOvr>
    <a:masterClrMapping/>
  </p:clrMapOvr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D9FFFB4-400D-1240-AB24-6F86C96D4DFB}" type="datetimeFigureOut">
              <a:rPr lang="en-US" smtClean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Line 11"/>
          <p:cNvSpPr>
            <a:spLocks noChangeShapeType="1"/>
          </p:cNvSpPr>
          <p:nvPr userDrawn="1"/>
        </p:nvSpPr>
        <p:spPr bwMode="auto">
          <a:xfrm>
            <a:off x="2286000" y="6629400"/>
            <a:ext cx="64801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5145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  <p:sldLayoutId id="2147483928" r:id="rId13"/>
    <p:sldLayoutId id="2147483929" r:id="rId14"/>
    <p:sldLayoutId id="2147483930" r:id="rId15"/>
    <p:sldLayoutId id="2147483931" r:id="rId16"/>
    <p:sldLayoutId id="2147483932" r:id="rId17"/>
    <p:sldLayoutId id="2147483933" r:id="rId18"/>
    <p:sldLayoutId id="2147483934" r:id="rId19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kumimoji="1"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kumimoji="1"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200" b="1" dirty="0">
                <a:solidFill>
                  <a:srgbClr val="002060"/>
                </a:solidFill>
              </a:rPr>
              <a:t>過去</a:t>
            </a:r>
            <a:r>
              <a:rPr lang="en-US" altLang="ja-JP" sz="3200" b="1" dirty="0">
                <a:solidFill>
                  <a:srgbClr val="002060"/>
                </a:solidFill>
              </a:rPr>
              <a:t>3</a:t>
            </a:r>
            <a:r>
              <a:rPr lang="ja-JP" altLang="en-US" sz="3200" b="1" dirty="0">
                <a:solidFill>
                  <a:srgbClr val="002060"/>
                </a:solidFill>
              </a:rPr>
              <a:t>カ年 国公立大学 現浪別合格者数</a:t>
            </a:r>
          </a:p>
        </p:txBody>
      </p:sp>
      <p:graphicFrame>
        <p:nvGraphicFramePr>
          <p:cNvPr id="137266" name="Group 50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697946177"/>
              </p:ext>
            </p:extLst>
          </p:nvPr>
        </p:nvGraphicFramePr>
        <p:xfrm>
          <a:off x="899592" y="1556792"/>
          <a:ext cx="7218804" cy="3975894"/>
        </p:xfrm>
        <a:graphic>
          <a:graphicData uri="http://schemas.openxmlformats.org/drawingml/2006/table">
            <a:tbl>
              <a:tblPr/>
              <a:tblGrid>
                <a:gridCol w="1804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4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4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47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9271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現　役　</a:t>
                      </a:r>
                    </a:p>
                  </a:txBody>
                  <a:tcPr marL="67500" marR="67500" marT="35100" marB="35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既　卒</a:t>
                      </a:r>
                    </a:p>
                  </a:txBody>
                  <a:tcPr marL="67500" marR="67500" marT="35100" marB="35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合　計</a:t>
                      </a:r>
                    </a:p>
                  </a:txBody>
                  <a:tcPr marL="67500" marR="67500" marT="35100" marB="35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608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2025</a:t>
                      </a:r>
                      <a:r>
                        <a:rPr kumimoji="1" lang="ja-JP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年</a:t>
                      </a:r>
                    </a:p>
                  </a:txBody>
                  <a:tcPr marL="67500" marR="67500" marT="35100" marB="35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６７名</a:t>
                      </a:r>
                    </a:p>
                  </a:txBody>
                  <a:tcPr marL="67500" marR="67500" marT="35100" marB="35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  ４名</a:t>
                      </a:r>
                      <a:r>
                        <a:rPr kumimoji="1" lang="en-US" altLang="ja-JP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  </a:t>
                      </a:r>
                      <a:endParaRPr kumimoji="1" lang="ja-JP" altLang="en-US" sz="3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67500" marR="67500" marT="35100" marB="35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７１名</a:t>
                      </a:r>
                    </a:p>
                  </a:txBody>
                  <a:tcPr marL="67500" marR="67500" marT="35100" marB="35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4394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2024</a:t>
                      </a:r>
                      <a:r>
                        <a:rPr kumimoji="1" lang="ja-JP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年</a:t>
                      </a:r>
                    </a:p>
                  </a:txBody>
                  <a:tcPr marL="67500" marR="67500" marT="35100" marB="35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５２名</a:t>
                      </a:r>
                    </a:p>
                  </a:txBody>
                  <a:tcPr marL="67500" marR="67500" marT="35100" marB="35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　９名</a:t>
                      </a:r>
                    </a:p>
                  </a:txBody>
                  <a:tcPr marL="67500" marR="67500" marT="35100" marB="35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６１名</a:t>
                      </a:r>
                    </a:p>
                  </a:txBody>
                  <a:tcPr marL="67500" marR="67500" marT="35100" marB="35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2710"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2023</a:t>
                      </a:r>
                      <a:r>
                        <a:rPr kumimoji="1" lang="ja-JP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年</a:t>
                      </a:r>
                    </a:p>
                  </a:txBody>
                  <a:tcPr marL="67500" marR="67500" marT="35100" marB="351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５４名</a:t>
                      </a:r>
                    </a:p>
                  </a:txBody>
                  <a:tcPr marL="67500" marR="67500" marT="35100" marB="35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６名</a:t>
                      </a:r>
                    </a:p>
                  </a:txBody>
                  <a:tcPr marL="67500" marR="67500" marT="35100" marB="35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６０名</a:t>
                      </a:r>
                    </a:p>
                  </a:txBody>
                  <a:tcPr marL="67500" marR="67500" marT="35100" marB="35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61"/>
          <p:cNvSpPr>
            <a:spLocks noGrp="1" noChangeArrowheads="1"/>
          </p:cNvSpPr>
          <p:nvPr>
            <p:ph type="title"/>
          </p:nvPr>
        </p:nvSpPr>
        <p:spPr>
          <a:xfrm>
            <a:off x="827584" y="456938"/>
            <a:ext cx="7198891" cy="638175"/>
          </a:xfrm>
        </p:spPr>
        <p:txBody>
          <a:bodyPr/>
          <a:lstStyle/>
          <a:p>
            <a:r>
              <a:rPr lang="en-US" altLang="ja-JP" sz="3200" b="1" dirty="0">
                <a:solidFill>
                  <a:srgbClr val="002060"/>
                </a:solidFill>
              </a:rPr>
              <a:t>2025</a:t>
            </a:r>
            <a:r>
              <a:rPr lang="ja-JP" altLang="en-US" sz="3200" b="1" dirty="0">
                <a:solidFill>
                  <a:srgbClr val="002060"/>
                </a:solidFill>
              </a:rPr>
              <a:t>年　国公立大学 大学別合格者</a:t>
            </a:r>
          </a:p>
        </p:txBody>
      </p:sp>
      <p:sp>
        <p:nvSpPr>
          <p:cNvPr id="5123" name="コンテンツ プレースホルダー 1"/>
          <p:cNvSpPr>
            <a:spLocks noGrp="1"/>
          </p:cNvSpPr>
          <p:nvPr>
            <p:ph sz="half" idx="1"/>
          </p:nvPr>
        </p:nvSpPr>
        <p:spPr>
          <a:xfrm>
            <a:off x="584585" y="1122133"/>
            <a:ext cx="7974830" cy="3458995"/>
          </a:xfrm>
          <a:solidFill>
            <a:srgbClr val="FFFF99"/>
          </a:solidFill>
          <a:ln>
            <a:solidFill>
              <a:srgbClr val="0070C0"/>
            </a:solidFill>
            <a:miter lim="800000"/>
            <a:headEnd/>
            <a:tailEnd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ja-JP" altLang="en-US" sz="2400" dirty="0"/>
              <a:t>　</a:t>
            </a:r>
            <a:r>
              <a:rPr lang="ja-JP" altLang="en-US" sz="3800" b="1" dirty="0"/>
              <a:t>現  役  生</a:t>
            </a:r>
            <a:endParaRPr lang="en-US" altLang="ja-JP" sz="3800" b="1" dirty="0"/>
          </a:p>
          <a:p>
            <a:pPr marL="0" indent="0">
              <a:buNone/>
            </a:pPr>
            <a:r>
              <a:rPr lang="ja-JP" altLang="en-US" sz="2400" dirty="0"/>
              <a:t>　　</a:t>
            </a:r>
            <a:r>
              <a:rPr lang="ja-JP" altLang="en-US" sz="2400" b="1" dirty="0"/>
              <a:t> </a:t>
            </a: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＜国立＞ </a:t>
            </a:r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東京科学</a:t>
            </a:r>
            <a:r>
              <a:rPr lang="en-US" altLang="ja-JP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神戸</a:t>
            </a:r>
            <a:r>
              <a:rPr lang="en-US" altLang="ja-JP" sz="32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</a:t>
            </a: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・筑波・お茶の水女子</a:t>
            </a:r>
            <a:endParaRPr lang="en-US" altLang="ja-JP" sz="3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千葉</a:t>
            </a:r>
            <a:r>
              <a:rPr lang="en-US" altLang="ja-JP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</a:t>
            </a: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・横浜国立</a:t>
            </a:r>
            <a:r>
              <a:rPr lang="en-US" altLang="ja-JP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(4)</a:t>
            </a: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・電気通信</a:t>
            </a:r>
            <a:r>
              <a:rPr lang="en-US" altLang="ja-JP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(3)</a:t>
            </a:r>
          </a:p>
          <a:p>
            <a:pPr marL="0" indent="0">
              <a:buNone/>
            </a:pP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東京外国語・東京海洋</a:t>
            </a:r>
            <a:r>
              <a:rPr lang="en-US" altLang="ja-JP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</a:t>
            </a: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・東京学芸</a:t>
            </a:r>
            <a:r>
              <a:rPr lang="en-US" altLang="ja-JP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(5)</a:t>
            </a:r>
          </a:p>
          <a:p>
            <a:pPr marL="0" indent="0">
              <a:buNone/>
            </a:pP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東京農工・埼玉</a:t>
            </a:r>
            <a:r>
              <a:rPr lang="en-US" altLang="ja-JP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(3)</a:t>
            </a: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・秋田</a:t>
            </a:r>
            <a:r>
              <a:rPr lang="en-US" altLang="ja-JP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</a:t>
            </a: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・静岡・信州</a:t>
            </a:r>
            <a:endParaRPr lang="en-US" altLang="ja-JP" sz="3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新潟・金沢・岡山・広島・長崎</a:t>
            </a:r>
            <a:r>
              <a:rPr lang="en-US" altLang="ja-JP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</a:t>
            </a:r>
            <a:endParaRPr lang="en-US" altLang="ja-JP" sz="3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en-US" altLang="ja-JP" sz="3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</a:t>
            </a: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＜公立＞ </a:t>
            </a:r>
            <a:r>
              <a:rPr lang="ja-JP" altLang="en-US" sz="32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東京都立</a:t>
            </a:r>
            <a:r>
              <a:rPr lang="en-US" altLang="ja-JP" sz="32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(26)</a:t>
            </a: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・川崎市立看護・高崎経済</a:t>
            </a:r>
            <a:endParaRPr lang="en-US" altLang="ja-JP" sz="32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32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都留文科・長岡造形</a:t>
            </a:r>
            <a:endParaRPr lang="ja-JP" altLang="en-US" sz="2400" b="1" dirty="0"/>
          </a:p>
        </p:txBody>
      </p:sp>
      <p:sp>
        <p:nvSpPr>
          <p:cNvPr id="5124" name="コンテンツ プレースホルダー 2"/>
          <p:cNvSpPr>
            <a:spLocks noGrp="1"/>
          </p:cNvSpPr>
          <p:nvPr>
            <p:ph sz="quarter" idx="2"/>
          </p:nvPr>
        </p:nvSpPr>
        <p:spPr>
          <a:xfrm>
            <a:off x="610963" y="4797152"/>
            <a:ext cx="7948452" cy="1440160"/>
          </a:xfrm>
          <a:solidFill>
            <a:srgbClr val="FFFF99"/>
          </a:solidFill>
          <a:ln>
            <a:solidFill>
              <a:srgbClr val="0070C0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2400" dirty="0"/>
              <a:t>  </a:t>
            </a:r>
            <a:r>
              <a:rPr lang="ja-JP" altLang="en-US" sz="3000" b="1" dirty="0"/>
              <a:t>既　卒　生</a:t>
            </a:r>
            <a:endParaRPr lang="en-US" altLang="ja-JP" sz="2400" b="1" dirty="0"/>
          </a:p>
          <a:p>
            <a:pPr marL="0" indent="0">
              <a:buNone/>
            </a:pPr>
            <a:r>
              <a:rPr lang="ja-JP" altLang="en-US" sz="2400" b="1" dirty="0"/>
              <a:t>　　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＜国立＞  横浜国立・静岡</a:t>
            </a:r>
            <a:r>
              <a:rPr lang="en-US" altLang="ja-JP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</a:t>
            </a:r>
          </a:p>
          <a:p>
            <a:pPr marL="0" indent="0">
              <a:buNone/>
            </a:pP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＜公立＞  東京都立</a:t>
            </a:r>
            <a:r>
              <a:rPr lang="ja-JP" altLang="en-US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ja-JP" altLang="en-US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33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352927" cy="504056"/>
          </a:xfrm>
        </p:spPr>
        <p:txBody>
          <a:bodyPr>
            <a:normAutofit/>
          </a:bodyPr>
          <a:lstStyle/>
          <a:p>
            <a:pPr algn="l"/>
            <a:r>
              <a:rPr lang="en-US" altLang="ja-JP" sz="2400" b="1" dirty="0">
                <a:solidFill>
                  <a:srgbClr val="002060"/>
                </a:solidFill>
              </a:rPr>
              <a:t>2025</a:t>
            </a:r>
            <a:r>
              <a:rPr lang="ja-JP" altLang="en-US" sz="2400" b="1" dirty="0">
                <a:solidFill>
                  <a:srgbClr val="002060"/>
                </a:solidFill>
              </a:rPr>
              <a:t>年　 主な私立大学 　合格者数　</a:t>
            </a:r>
            <a:r>
              <a:rPr lang="ja-JP" altLang="en-US" sz="1800" b="1" dirty="0">
                <a:solidFill>
                  <a:srgbClr val="002060"/>
                </a:solidFill>
              </a:rPr>
              <a:t>（早慶上理・ＭＡＲＣＨ）（現役内数）</a:t>
            </a:r>
          </a:p>
        </p:txBody>
      </p:sp>
      <p:graphicFrame>
        <p:nvGraphicFramePr>
          <p:cNvPr id="106814" name="Group 318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06035291"/>
              </p:ext>
            </p:extLst>
          </p:nvPr>
        </p:nvGraphicFramePr>
        <p:xfrm>
          <a:off x="809865" y="980728"/>
          <a:ext cx="7412732" cy="2847013"/>
        </p:xfrm>
        <a:graphic>
          <a:graphicData uri="http://schemas.openxmlformats.org/drawingml/2006/table">
            <a:tbl>
              <a:tblPr/>
              <a:tblGrid>
                <a:gridCol w="86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4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0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83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39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7011"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68579" marR="68579" marT="34291" marB="342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早稲田</a:t>
                      </a: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68579" marR="68579" marT="34291" marB="342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慶應義塾</a:t>
                      </a: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68579" marR="68579" marT="34291" marB="342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上　智</a:t>
                      </a: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68579" marR="68579" marT="34291" marB="342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東京理科</a:t>
                      </a: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68579" marR="68579" marT="34291" marB="342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合　計</a:t>
                      </a:r>
                    </a:p>
                  </a:txBody>
                  <a:tcPr marL="68579" marR="68579" marT="34291" marB="342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141"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2025 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68579" marR="68579" marT="34291" marB="342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 １７（１７）</a:t>
                      </a:r>
                    </a:p>
                  </a:txBody>
                  <a:tcPr marL="68579" marR="68579" marT="34291" marB="342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９（８）</a:t>
                      </a:r>
                    </a:p>
                  </a:txBody>
                  <a:tcPr marL="68579" marR="68579" marT="34291" marB="342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１１（１０）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8579" marR="68579" marT="34291" marB="342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１（１）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8579" marR="68579" marT="34291" marB="342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３８（３６）</a:t>
                      </a:r>
                    </a:p>
                  </a:txBody>
                  <a:tcPr marL="68579" marR="68579" marT="34291" marB="342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2024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68579" marR="68579" marT="34291" marB="342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 ３２（２８）</a:t>
                      </a:r>
                    </a:p>
                  </a:txBody>
                  <a:tcPr marL="68579" marR="68579" marT="34291" marB="342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１０（９）</a:t>
                      </a:r>
                    </a:p>
                  </a:txBody>
                  <a:tcPr marL="68579" marR="68579" marT="34291" marB="342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３（３）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8579" marR="68579" marT="34291" marB="342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１８（１５）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8579" marR="68579" marT="34291" marB="342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６３（４５）</a:t>
                      </a:r>
                    </a:p>
                  </a:txBody>
                  <a:tcPr marL="68579" marR="68579" marT="34291" marB="342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8781"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2023</a:t>
                      </a:r>
                    </a:p>
                  </a:txBody>
                  <a:tcPr marL="68579" marR="68579" marT="34291" marB="342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１３（１１）　</a:t>
                      </a:r>
                    </a:p>
                  </a:txBody>
                  <a:tcPr marL="68579" marR="68579" marT="34291" marB="342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８（７）</a:t>
                      </a:r>
                    </a:p>
                  </a:txBody>
                  <a:tcPr marL="68579" marR="68579" marT="34291" marB="342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９（９）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8579" marR="68579" marT="34291" marB="342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４（４）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itchFamily="50" charset="-128"/>
                        <a:ea typeface="ＭＳ Ｐゴシック" pitchFamily="50" charset="-128"/>
                      </a:endParaRPr>
                    </a:p>
                  </a:txBody>
                  <a:tcPr marL="68579" marR="68579" marT="34291" marB="342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３３（３１）</a:t>
                      </a:r>
                    </a:p>
                  </a:txBody>
                  <a:tcPr marL="68579" marR="68579" marT="34291" marB="34291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6820" name="Group 32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51500490"/>
              </p:ext>
            </p:extLst>
          </p:nvPr>
        </p:nvGraphicFramePr>
        <p:xfrm>
          <a:off x="611559" y="3902948"/>
          <a:ext cx="8056777" cy="2334365"/>
        </p:xfrm>
        <a:graphic>
          <a:graphicData uri="http://schemas.openxmlformats.org/drawingml/2006/table">
            <a:tbl>
              <a:tblPr/>
              <a:tblGrid>
                <a:gridCol w="8089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8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7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70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70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11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5369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22771"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　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68573" marR="68573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明　治</a:t>
                      </a: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68573" marR="68573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青山学院</a:t>
                      </a:r>
                      <a:endParaRPr kumimoji="1" lang="ja-JP" alt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68573" marR="68573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立　教</a:t>
                      </a: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68573" marR="68573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中　央</a:t>
                      </a: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68573" marR="68573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法　政</a:t>
                      </a:r>
                      <a:endParaRPr kumimoji="1" lang="ja-JP" alt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68573" marR="68573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合　計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68573" marR="68573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198"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2025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68573" marR="68573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５８（４７）</a:t>
                      </a:r>
                    </a:p>
                  </a:txBody>
                  <a:tcPr marL="68573" marR="68573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２８（２７）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73" marR="68573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２４（２３）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73" marR="68573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５０（４３）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73" marR="68573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７３</a:t>
                      </a: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６５）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73" marR="68573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２３３（２０５）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68573" marR="68573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198"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2024</a:t>
                      </a:r>
                    </a:p>
                  </a:txBody>
                  <a:tcPr marL="68573" marR="68573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８７（７８）</a:t>
                      </a:r>
                    </a:p>
                  </a:txBody>
                  <a:tcPr marL="68573" marR="68573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４８</a:t>
                      </a: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４５</a:t>
                      </a: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68573" marR="68573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２３（１８</a:t>
                      </a: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68573" marR="68573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９２</a:t>
                      </a: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７９</a:t>
                      </a: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68573" marR="68573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８６</a:t>
                      </a: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７４</a:t>
                      </a: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68573" marR="68573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３３６（２９４）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68573" marR="68573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198"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</a:rPr>
                        <a:t>2023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68573" marR="68573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７３（６１）</a:t>
                      </a:r>
                    </a:p>
                  </a:txBody>
                  <a:tcPr marL="68573" marR="68573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３８（３０）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73" marR="68573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２９（２３）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73" marR="68573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５６（４８）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73" marR="68573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defRPr kumimoji="1" sz="28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1pPr>
                      <a:lvl2pPr marL="742950" indent="-285750">
                        <a:defRPr kumimoji="1" sz="24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2pPr>
                      <a:lvl3pPr marL="1143000" indent="-228600">
                        <a:defRPr kumimoji="1" sz="2000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3pPr>
                      <a:lvl4pPr marL="16002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4pPr>
                      <a:lvl5pPr marL="2057400" indent="-228600"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６６（５６）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8573" marR="68573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２６２（２１８）</a:t>
                      </a:r>
                      <a:endParaRPr kumimoji="1" lang="en-US" altLang="ja-JP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marL="68573" marR="68573" marT="34290" marB="3429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オーガニック">
  <a:themeElements>
    <a:clrScheme name="オーガニック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オーガニック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オーガニック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11861</TotalTime>
  <Words>355</Words>
  <Application>Microsoft Office PowerPoint</Application>
  <PresentationFormat>画面に合わせる (4:3)</PresentationFormat>
  <Paragraphs>83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HG丸ｺﾞｼｯｸM-PRO</vt:lpstr>
      <vt:lpstr>ＭＳ Ｐゴシック</vt:lpstr>
      <vt:lpstr>Arial</vt:lpstr>
      <vt:lpstr>Calibri</vt:lpstr>
      <vt:lpstr>Garamond</vt:lpstr>
      <vt:lpstr>オーガニック</vt:lpstr>
      <vt:lpstr>過去3カ年 国公立大学 現浪別合格者数</vt:lpstr>
      <vt:lpstr>2025年　国公立大学 大学別合格者</vt:lpstr>
      <vt:lpstr>2025年　 主な私立大学 　合格者数　（早慶上理・ＭＡＲＣＨ）（現役内数）</vt:lpstr>
    </vt:vector>
  </TitlesOfParts>
  <Company>東京都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小原　格</dc:creator>
  <cp:lastModifiedBy>池田　一寛</cp:lastModifiedBy>
  <cp:revision>610</cp:revision>
  <cp:lastPrinted>2024-04-10T06:18:12Z</cp:lastPrinted>
  <dcterms:created xsi:type="dcterms:W3CDTF">2004-05-04T08:15:29Z</dcterms:created>
  <dcterms:modified xsi:type="dcterms:W3CDTF">2025-03-27T08:18:31Z</dcterms:modified>
</cp:coreProperties>
</file>