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56" r:id="rId2"/>
    <p:sldId id="257" r:id="rId3"/>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西牧　豊実" initials="西牧　豊実" lastIdx="10" clrIdx="0">
    <p:extLst>
      <p:ext uri="{19B8F6BF-5375-455C-9EA6-DF929625EA0E}">
        <p15:presenceInfo xmlns:p15="http://schemas.microsoft.com/office/powerpoint/2012/main" userId="S-1-5-21-2584162954-2024034027-3327744939-153463" providerId="AD"/>
      </p:ext>
    </p:extLst>
  </p:cmAuthor>
  <p:cmAuthor id="2" name="佐竹　晶博" initials="佐竹　晶博" lastIdx="2" clrIdx="1">
    <p:extLst>
      <p:ext uri="{19B8F6BF-5375-455C-9EA6-DF929625EA0E}">
        <p15:presenceInfo xmlns:p15="http://schemas.microsoft.com/office/powerpoint/2012/main" userId="S-1-5-21-2584162954-2024034027-3327744939-153826" providerId="AD"/>
      </p:ext>
    </p:extLst>
  </p:cmAuthor>
  <p:cmAuthor id="3" name="志村　大介" initials="志村　大介" lastIdx="1" clrIdx="2">
    <p:extLst>
      <p:ext uri="{19B8F6BF-5375-455C-9EA6-DF929625EA0E}">
        <p15:presenceInfo xmlns:p15="http://schemas.microsoft.com/office/powerpoint/2012/main" userId="S-1-5-21-2584162954-2024034027-3327744939-15620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3399"/>
    <a:srgbClr val="FFCCFF"/>
    <a:srgbClr val="F3FFF3"/>
    <a:srgbClr val="213315"/>
    <a:srgbClr val="FF66FF"/>
    <a:srgbClr val="FF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805" autoAdjust="0"/>
    <p:restoredTop sz="95094" autoAdjust="0"/>
  </p:normalViewPr>
  <p:slideViewPr>
    <p:cSldViewPr snapToGrid="0">
      <p:cViewPr varScale="1">
        <p:scale>
          <a:sx n="84" d="100"/>
          <a:sy n="84" d="100"/>
        </p:scale>
        <p:origin x="1925" y="115"/>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B6C95EBD-6541-4727-9BAD-B4AF8B893F39}" type="datetimeFigureOut">
              <a:rPr kumimoji="1" lang="ja-JP" altLang="en-US" smtClean="0"/>
              <a:t>2024/3/4</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D58FB7D7-58DB-477D-80AE-BEE8975E1D60}" type="slidenum">
              <a:rPr kumimoji="1" lang="ja-JP" altLang="en-US" smtClean="0"/>
              <a:t>‹#›</a:t>
            </a:fld>
            <a:endParaRPr kumimoji="1" lang="ja-JP" altLang="en-US"/>
          </a:p>
        </p:txBody>
      </p:sp>
    </p:spTree>
    <p:extLst>
      <p:ext uri="{BB962C8B-B14F-4D97-AF65-F5344CB8AC3E}">
        <p14:creationId xmlns:p14="http://schemas.microsoft.com/office/powerpoint/2010/main" val="198041433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58FB7D7-58DB-477D-80AE-BEE8975E1D60}" type="slidenum">
              <a:rPr kumimoji="1" lang="ja-JP" altLang="en-US" smtClean="0"/>
              <a:t>1</a:t>
            </a:fld>
            <a:endParaRPr kumimoji="1" lang="ja-JP" altLang="en-US"/>
          </a:p>
        </p:txBody>
      </p:sp>
    </p:spTree>
    <p:extLst>
      <p:ext uri="{BB962C8B-B14F-4D97-AF65-F5344CB8AC3E}">
        <p14:creationId xmlns:p14="http://schemas.microsoft.com/office/powerpoint/2010/main" val="22697506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392BD3-CD9D-EEC9-DF33-11C3C2AB136F}"/>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500A49D9-5615-E64C-2057-4206EAB5827C}"/>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D301893B-B18A-02A0-BCC5-D82257D7A937}"/>
              </a:ext>
            </a:extLst>
          </p:cNvPr>
          <p:cNvSpPr>
            <a:spLocks noGrp="1"/>
          </p:cNvSpPr>
          <p:nvPr>
            <p:ph type="body" idx="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DAEDF108-6356-8E2A-0B29-87E849AD28C8}"/>
              </a:ext>
            </a:extLst>
          </p:cNvPr>
          <p:cNvSpPr>
            <a:spLocks noGrp="1"/>
          </p:cNvSpPr>
          <p:nvPr>
            <p:ph type="sldNum" sz="quarter" idx="5"/>
          </p:nvPr>
        </p:nvSpPr>
        <p:spPr/>
        <p:txBody>
          <a:bodyPr/>
          <a:lstStyle/>
          <a:p>
            <a:fld id="{D96FC1C8-D313-8643-9E79-10966032BFF3}" type="slidenum">
              <a:rPr kumimoji="1" lang="ja-JP" altLang="en-US" smtClean="0"/>
              <a:t>2</a:t>
            </a:fld>
            <a:endParaRPr kumimoji="1" lang="ja-JP" altLang="en-US"/>
          </a:p>
        </p:txBody>
      </p:sp>
    </p:spTree>
    <p:extLst>
      <p:ext uri="{BB962C8B-B14F-4D97-AF65-F5344CB8AC3E}">
        <p14:creationId xmlns:p14="http://schemas.microsoft.com/office/powerpoint/2010/main" val="28701818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198" indent="0" algn="ctr">
              <a:buNone/>
              <a:defRPr sz="2000"/>
            </a:lvl2pPr>
            <a:lvl3pPr marL="914395" indent="0" algn="ctr">
              <a:buNone/>
              <a:defRPr sz="1800"/>
            </a:lvl3pPr>
            <a:lvl4pPr marL="1371592" indent="0" algn="ctr">
              <a:buNone/>
              <a:defRPr sz="1600"/>
            </a:lvl4pPr>
            <a:lvl5pPr marL="1828789" indent="0" algn="ctr">
              <a:buNone/>
              <a:defRPr sz="1600"/>
            </a:lvl5pPr>
            <a:lvl6pPr marL="2285987" indent="0" algn="ctr">
              <a:buNone/>
              <a:defRPr sz="1600"/>
            </a:lvl6pPr>
            <a:lvl7pPr marL="2743185" indent="0" algn="ctr">
              <a:buNone/>
              <a:defRPr sz="1600"/>
            </a:lvl7pPr>
            <a:lvl8pPr marL="3200381" indent="0" algn="ctr">
              <a:buNone/>
              <a:defRPr sz="1600"/>
            </a:lvl8pPr>
            <a:lvl9pPr marL="3657579"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04DD0A65-8A1A-4D48-8316-643BABF67D31}" type="datetimeFigureOut">
              <a:rPr kumimoji="1" lang="ja-JP" altLang="en-US" smtClean="0"/>
              <a:t>2024/3/4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14CC8C5-E6E2-4208-B928-7E749E9FDA7A}" type="slidenum">
              <a:rPr kumimoji="1" lang="ja-JP" altLang="en-US" smtClean="0"/>
              <a:t>‹#›</a:t>
            </a:fld>
            <a:endParaRPr kumimoji="1" lang="ja-JP" altLang="en-US"/>
          </a:p>
        </p:txBody>
      </p:sp>
    </p:spTree>
    <p:extLst>
      <p:ext uri="{BB962C8B-B14F-4D97-AF65-F5344CB8AC3E}">
        <p14:creationId xmlns:p14="http://schemas.microsoft.com/office/powerpoint/2010/main" val="26352884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4DD0A65-8A1A-4D48-8316-643BABF67D31}" type="datetimeFigureOut">
              <a:rPr kumimoji="1" lang="ja-JP" altLang="en-US" smtClean="0"/>
              <a:t>2024/3/4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14CC8C5-E6E2-4208-B928-7E749E9FDA7A}" type="slidenum">
              <a:rPr kumimoji="1" lang="ja-JP" altLang="en-US" smtClean="0"/>
              <a:t>‹#›</a:t>
            </a:fld>
            <a:endParaRPr kumimoji="1" lang="ja-JP" altLang="en-US"/>
          </a:p>
        </p:txBody>
      </p:sp>
    </p:spTree>
    <p:extLst>
      <p:ext uri="{BB962C8B-B14F-4D97-AF65-F5344CB8AC3E}">
        <p14:creationId xmlns:p14="http://schemas.microsoft.com/office/powerpoint/2010/main" val="21835769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7"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2"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4DD0A65-8A1A-4D48-8316-643BABF67D31}" type="datetimeFigureOut">
              <a:rPr kumimoji="1" lang="ja-JP" altLang="en-US" smtClean="0"/>
              <a:t>2024/3/4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14CC8C5-E6E2-4208-B928-7E749E9FDA7A}" type="slidenum">
              <a:rPr kumimoji="1" lang="ja-JP" altLang="en-US" smtClean="0"/>
              <a:t>‹#›</a:t>
            </a:fld>
            <a:endParaRPr kumimoji="1" lang="ja-JP" altLang="en-US"/>
          </a:p>
        </p:txBody>
      </p:sp>
    </p:spTree>
    <p:extLst>
      <p:ext uri="{BB962C8B-B14F-4D97-AF65-F5344CB8AC3E}">
        <p14:creationId xmlns:p14="http://schemas.microsoft.com/office/powerpoint/2010/main" val="1069318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4DD0A65-8A1A-4D48-8316-643BABF67D31}" type="datetimeFigureOut">
              <a:rPr kumimoji="1" lang="ja-JP" altLang="en-US" smtClean="0"/>
              <a:t>2024/3/4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14CC8C5-E6E2-4208-B928-7E749E9FDA7A}" type="slidenum">
              <a:rPr kumimoji="1" lang="ja-JP" altLang="en-US" smtClean="0"/>
              <a:t>‹#›</a:t>
            </a:fld>
            <a:endParaRPr kumimoji="1" lang="ja-JP" altLang="en-US"/>
          </a:p>
        </p:txBody>
      </p:sp>
    </p:spTree>
    <p:extLst>
      <p:ext uri="{BB962C8B-B14F-4D97-AF65-F5344CB8AC3E}">
        <p14:creationId xmlns:p14="http://schemas.microsoft.com/office/powerpoint/2010/main" val="11614334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90" y="1709743"/>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90" y="4589468"/>
            <a:ext cx="7886700" cy="1500187"/>
          </a:xfrm>
        </p:spPr>
        <p:txBody>
          <a:bodyPr/>
          <a:lstStyle>
            <a:lvl1pPr marL="0" indent="0">
              <a:buNone/>
              <a:defRPr sz="2400">
                <a:solidFill>
                  <a:schemeClr val="tx1"/>
                </a:solidFill>
              </a:defRPr>
            </a:lvl1pPr>
            <a:lvl2pPr marL="457198" indent="0">
              <a:buNone/>
              <a:defRPr sz="2000">
                <a:solidFill>
                  <a:schemeClr val="tx1">
                    <a:tint val="75000"/>
                  </a:schemeClr>
                </a:solidFill>
              </a:defRPr>
            </a:lvl2pPr>
            <a:lvl3pPr marL="914395" indent="0">
              <a:buNone/>
              <a:defRPr sz="1800">
                <a:solidFill>
                  <a:schemeClr val="tx1">
                    <a:tint val="75000"/>
                  </a:schemeClr>
                </a:solidFill>
              </a:defRPr>
            </a:lvl3pPr>
            <a:lvl4pPr marL="1371592" indent="0">
              <a:buNone/>
              <a:defRPr sz="1600">
                <a:solidFill>
                  <a:schemeClr val="tx1">
                    <a:tint val="75000"/>
                  </a:schemeClr>
                </a:solidFill>
              </a:defRPr>
            </a:lvl4pPr>
            <a:lvl5pPr marL="1828789" indent="0">
              <a:buNone/>
              <a:defRPr sz="1600">
                <a:solidFill>
                  <a:schemeClr val="tx1">
                    <a:tint val="75000"/>
                  </a:schemeClr>
                </a:solidFill>
              </a:defRPr>
            </a:lvl5pPr>
            <a:lvl6pPr marL="2285987" indent="0">
              <a:buNone/>
              <a:defRPr sz="1600">
                <a:solidFill>
                  <a:schemeClr val="tx1">
                    <a:tint val="75000"/>
                  </a:schemeClr>
                </a:solidFill>
              </a:defRPr>
            </a:lvl6pPr>
            <a:lvl7pPr marL="2743185" indent="0">
              <a:buNone/>
              <a:defRPr sz="1600">
                <a:solidFill>
                  <a:schemeClr val="tx1">
                    <a:tint val="75000"/>
                  </a:schemeClr>
                </a:solidFill>
              </a:defRPr>
            </a:lvl7pPr>
            <a:lvl8pPr marL="3200381" indent="0">
              <a:buNone/>
              <a:defRPr sz="1600">
                <a:solidFill>
                  <a:schemeClr val="tx1">
                    <a:tint val="75000"/>
                  </a:schemeClr>
                </a:solidFill>
              </a:defRPr>
            </a:lvl8pPr>
            <a:lvl9pPr marL="3657579"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4DD0A65-8A1A-4D48-8316-643BABF67D31}" type="datetimeFigureOut">
              <a:rPr kumimoji="1" lang="ja-JP" altLang="en-US" smtClean="0"/>
              <a:t>2024/3/4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14CC8C5-E6E2-4208-B928-7E749E9FDA7A}" type="slidenum">
              <a:rPr kumimoji="1" lang="ja-JP" altLang="en-US" smtClean="0"/>
              <a:t>‹#›</a:t>
            </a:fld>
            <a:endParaRPr kumimoji="1" lang="ja-JP" altLang="en-US"/>
          </a:p>
        </p:txBody>
      </p:sp>
    </p:spTree>
    <p:extLst>
      <p:ext uri="{BB962C8B-B14F-4D97-AF65-F5344CB8AC3E}">
        <p14:creationId xmlns:p14="http://schemas.microsoft.com/office/powerpoint/2010/main" val="22376442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04DD0A65-8A1A-4D48-8316-643BABF67D31}" type="datetimeFigureOut">
              <a:rPr kumimoji="1" lang="ja-JP" altLang="en-US" smtClean="0"/>
              <a:t>2024/3/4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14CC8C5-E6E2-4208-B928-7E749E9FDA7A}" type="slidenum">
              <a:rPr kumimoji="1" lang="ja-JP" altLang="en-US" smtClean="0"/>
              <a:t>‹#›</a:t>
            </a:fld>
            <a:endParaRPr kumimoji="1" lang="ja-JP" altLang="en-US"/>
          </a:p>
        </p:txBody>
      </p:sp>
    </p:spTree>
    <p:extLst>
      <p:ext uri="{BB962C8B-B14F-4D97-AF65-F5344CB8AC3E}">
        <p14:creationId xmlns:p14="http://schemas.microsoft.com/office/powerpoint/2010/main" val="31662061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3" y="365129"/>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198" indent="0">
              <a:buNone/>
              <a:defRPr sz="2000" b="1"/>
            </a:lvl2pPr>
            <a:lvl3pPr marL="914395" indent="0">
              <a:buNone/>
              <a:defRPr sz="1800" b="1"/>
            </a:lvl3pPr>
            <a:lvl4pPr marL="1371592" indent="0">
              <a:buNone/>
              <a:defRPr sz="1600" b="1"/>
            </a:lvl4pPr>
            <a:lvl5pPr marL="1828789" indent="0">
              <a:buNone/>
              <a:defRPr sz="1600" b="1"/>
            </a:lvl5pPr>
            <a:lvl6pPr marL="2285987" indent="0">
              <a:buNone/>
              <a:defRPr sz="1600" b="1"/>
            </a:lvl6pPr>
            <a:lvl7pPr marL="2743185" indent="0">
              <a:buNone/>
              <a:defRPr sz="1600" b="1"/>
            </a:lvl7pPr>
            <a:lvl8pPr marL="3200381" indent="0">
              <a:buNone/>
              <a:defRPr sz="1600" b="1"/>
            </a:lvl8pPr>
            <a:lvl9pPr marL="3657579"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198" indent="0">
              <a:buNone/>
              <a:defRPr sz="2000" b="1"/>
            </a:lvl2pPr>
            <a:lvl3pPr marL="914395" indent="0">
              <a:buNone/>
              <a:defRPr sz="1800" b="1"/>
            </a:lvl3pPr>
            <a:lvl4pPr marL="1371592" indent="0">
              <a:buNone/>
              <a:defRPr sz="1600" b="1"/>
            </a:lvl4pPr>
            <a:lvl5pPr marL="1828789" indent="0">
              <a:buNone/>
              <a:defRPr sz="1600" b="1"/>
            </a:lvl5pPr>
            <a:lvl6pPr marL="2285987" indent="0">
              <a:buNone/>
              <a:defRPr sz="1600" b="1"/>
            </a:lvl6pPr>
            <a:lvl7pPr marL="2743185" indent="0">
              <a:buNone/>
              <a:defRPr sz="1600" b="1"/>
            </a:lvl7pPr>
            <a:lvl8pPr marL="3200381" indent="0">
              <a:buNone/>
              <a:defRPr sz="1600" b="1"/>
            </a:lvl8pPr>
            <a:lvl9pPr marL="3657579"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04DD0A65-8A1A-4D48-8316-643BABF67D31}" type="datetimeFigureOut">
              <a:rPr kumimoji="1" lang="ja-JP" altLang="en-US" smtClean="0"/>
              <a:t>2024/3/4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14CC8C5-E6E2-4208-B928-7E749E9FDA7A}" type="slidenum">
              <a:rPr kumimoji="1" lang="ja-JP" altLang="en-US" smtClean="0"/>
              <a:t>‹#›</a:t>
            </a:fld>
            <a:endParaRPr kumimoji="1" lang="ja-JP" altLang="en-US"/>
          </a:p>
        </p:txBody>
      </p:sp>
    </p:spTree>
    <p:extLst>
      <p:ext uri="{BB962C8B-B14F-4D97-AF65-F5344CB8AC3E}">
        <p14:creationId xmlns:p14="http://schemas.microsoft.com/office/powerpoint/2010/main" val="425458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04DD0A65-8A1A-4D48-8316-643BABF67D31}" type="datetimeFigureOut">
              <a:rPr kumimoji="1" lang="ja-JP" altLang="en-US" smtClean="0"/>
              <a:t>2024/3/4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14CC8C5-E6E2-4208-B928-7E749E9FDA7A}" type="slidenum">
              <a:rPr kumimoji="1" lang="ja-JP" altLang="en-US" smtClean="0"/>
              <a:t>‹#›</a:t>
            </a:fld>
            <a:endParaRPr kumimoji="1" lang="ja-JP" altLang="en-US"/>
          </a:p>
        </p:txBody>
      </p:sp>
    </p:spTree>
    <p:extLst>
      <p:ext uri="{BB962C8B-B14F-4D97-AF65-F5344CB8AC3E}">
        <p14:creationId xmlns:p14="http://schemas.microsoft.com/office/powerpoint/2010/main" val="7584579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DD0A65-8A1A-4D48-8316-643BABF67D31}" type="datetimeFigureOut">
              <a:rPr kumimoji="1" lang="ja-JP" altLang="en-US" smtClean="0"/>
              <a:t>2024/3/4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14CC8C5-E6E2-4208-B928-7E749E9FDA7A}" type="slidenum">
              <a:rPr kumimoji="1" lang="ja-JP" altLang="en-US" smtClean="0"/>
              <a:t>‹#›</a:t>
            </a:fld>
            <a:endParaRPr kumimoji="1" lang="ja-JP" altLang="en-US"/>
          </a:p>
        </p:txBody>
      </p:sp>
    </p:spTree>
    <p:extLst>
      <p:ext uri="{BB962C8B-B14F-4D97-AF65-F5344CB8AC3E}">
        <p14:creationId xmlns:p14="http://schemas.microsoft.com/office/powerpoint/2010/main" val="30680793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3"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30"/>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3" y="2057400"/>
            <a:ext cx="2949178" cy="3811588"/>
          </a:xfrm>
        </p:spPr>
        <p:txBody>
          <a:bodyPr/>
          <a:lstStyle>
            <a:lvl1pPr marL="0" indent="0">
              <a:buNone/>
              <a:defRPr sz="1600"/>
            </a:lvl1pPr>
            <a:lvl2pPr marL="457198" indent="0">
              <a:buNone/>
              <a:defRPr sz="1400"/>
            </a:lvl2pPr>
            <a:lvl3pPr marL="914395" indent="0">
              <a:buNone/>
              <a:defRPr sz="1200"/>
            </a:lvl3pPr>
            <a:lvl4pPr marL="1371592" indent="0">
              <a:buNone/>
              <a:defRPr sz="1000"/>
            </a:lvl4pPr>
            <a:lvl5pPr marL="1828789" indent="0">
              <a:buNone/>
              <a:defRPr sz="1000"/>
            </a:lvl5pPr>
            <a:lvl6pPr marL="2285987" indent="0">
              <a:buNone/>
              <a:defRPr sz="1000"/>
            </a:lvl6pPr>
            <a:lvl7pPr marL="2743185" indent="0">
              <a:buNone/>
              <a:defRPr sz="1000"/>
            </a:lvl7pPr>
            <a:lvl8pPr marL="3200381" indent="0">
              <a:buNone/>
              <a:defRPr sz="1000"/>
            </a:lvl8pPr>
            <a:lvl9pPr marL="3657579"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4DD0A65-8A1A-4D48-8316-643BABF67D31}" type="datetimeFigureOut">
              <a:rPr kumimoji="1" lang="ja-JP" altLang="en-US" smtClean="0"/>
              <a:t>2024/3/4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14CC8C5-E6E2-4208-B928-7E749E9FDA7A}" type="slidenum">
              <a:rPr kumimoji="1" lang="ja-JP" altLang="en-US" smtClean="0"/>
              <a:t>‹#›</a:t>
            </a:fld>
            <a:endParaRPr kumimoji="1" lang="ja-JP" altLang="en-US"/>
          </a:p>
        </p:txBody>
      </p:sp>
    </p:spTree>
    <p:extLst>
      <p:ext uri="{BB962C8B-B14F-4D97-AF65-F5344CB8AC3E}">
        <p14:creationId xmlns:p14="http://schemas.microsoft.com/office/powerpoint/2010/main" val="2617585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3"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30"/>
            <a:ext cx="4629150" cy="4873625"/>
          </a:xfrm>
        </p:spPr>
        <p:txBody>
          <a:bodyPr anchor="t"/>
          <a:lstStyle>
            <a:lvl1pPr marL="0" indent="0">
              <a:buNone/>
              <a:defRPr sz="3200"/>
            </a:lvl1pPr>
            <a:lvl2pPr marL="457198" indent="0">
              <a:buNone/>
              <a:defRPr sz="2800"/>
            </a:lvl2pPr>
            <a:lvl3pPr marL="914395" indent="0">
              <a:buNone/>
              <a:defRPr sz="2400"/>
            </a:lvl3pPr>
            <a:lvl4pPr marL="1371592" indent="0">
              <a:buNone/>
              <a:defRPr sz="2000"/>
            </a:lvl4pPr>
            <a:lvl5pPr marL="1828789" indent="0">
              <a:buNone/>
              <a:defRPr sz="2000"/>
            </a:lvl5pPr>
            <a:lvl6pPr marL="2285987" indent="0">
              <a:buNone/>
              <a:defRPr sz="2000"/>
            </a:lvl6pPr>
            <a:lvl7pPr marL="2743185" indent="0">
              <a:buNone/>
              <a:defRPr sz="2000"/>
            </a:lvl7pPr>
            <a:lvl8pPr marL="3200381" indent="0">
              <a:buNone/>
              <a:defRPr sz="2000"/>
            </a:lvl8pPr>
            <a:lvl9pPr marL="3657579"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3" y="2057400"/>
            <a:ext cx="2949178" cy="3811588"/>
          </a:xfrm>
        </p:spPr>
        <p:txBody>
          <a:bodyPr/>
          <a:lstStyle>
            <a:lvl1pPr marL="0" indent="0">
              <a:buNone/>
              <a:defRPr sz="1600"/>
            </a:lvl1pPr>
            <a:lvl2pPr marL="457198" indent="0">
              <a:buNone/>
              <a:defRPr sz="1400"/>
            </a:lvl2pPr>
            <a:lvl3pPr marL="914395" indent="0">
              <a:buNone/>
              <a:defRPr sz="1200"/>
            </a:lvl3pPr>
            <a:lvl4pPr marL="1371592" indent="0">
              <a:buNone/>
              <a:defRPr sz="1000"/>
            </a:lvl4pPr>
            <a:lvl5pPr marL="1828789" indent="0">
              <a:buNone/>
              <a:defRPr sz="1000"/>
            </a:lvl5pPr>
            <a:lvl6pPr marL="2285987" indent="0">
              <a:buNone/>
              <a:defRPr sz="1000"/>
            </a:lvl6pPr>
            <a:lvl7pPr marL="2743185" indent="0">
              <a:buNone/>
              <a:defRPr sz="1000"/>
            </a:lvl7pPr>
            <a:lvl8pPr marL="3200381" indent="0">
              <a:buNone/>
              <a:defRPr sz="1000"/>
            </a:lvl8pPr>
            <a:lvl9pPr marL="3657579"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4DD0A65-8A1A-4D48-8316-643BABF67D31}" type="datetimeFigureOut">
              <a:rPr kumimoji="1" lang="ja-JP" altLang="en-US" smtClean="0"/>
              <a:t>2024/3/4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14CC8C5-E6E2-4208-B928-7E749E9FDA7A}" type="slidenum">
              <a:rPr kumimoji="1" lang="ja-JP" altLang="en-US" smtClean="0"/>
              <a:t>‹#›</a:t>
            </a:fld>
            <a:endParaRPr kumimoji="1" lang="ja-JP" altLang="en-US"/>
          </a:p>
        </p:txBody>
      </p:sp>
    </p:spTree>
    <p:extLst>
      <p:ext uri="{BB962C8B-B14F-4D97-AF65-F5344CB8AC3E}">
        <p14:creationId xmlns:p14="http://schemas.microsoft.com/office/powerpoint/2010/main" val="557129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2" y="365129"/>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2"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5"/>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DD0A65-8A1A-4D48-8316-643BABF67D31}" type="datetimeFigureOut">
              <a:rPr kumimoji="1" lang="ja-JP" altLang="en-US" smtClean="0"/>
              <a:t>2024/3/4</a:t>
            </a:fld>
            <a:endParaRPr kumimoji="1" lang="ja-JP" altLang="en-US"/>
          </a:p>
        </p:txBody>
      </p:sp>
      <p:sp>
        <p:nvSpPr>
          <p:cNvPr id="5" name="Footer Placeholder 4"/>
          <p:cNvSpPr>
            <a:spLocks noGrp="1"/>
          </p:cNvSpPr>
          <p:nvPr>
            <p:ph type="ftr" sz="quarter" idx="3"/>
          </p:nvPr>
        </p:nvSpPr>
        <p:spPr>
          <a:xfrm>
            <a:off x="3028952" y="6356355"/>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5"/>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4CC8C5-E6E2-4208-B928-7E749E9FDA7A}" type="slidenum">
              <a:rPr kumimoji="1" lang="ja-JP" altLang="en-US" smtClean="0"/>
              <a:t>‹#›</a:t>
            </a:fld>
            <a:endParaRPr kumimoji="1" lang="ja-JP" altLang="en-US"/>
          </a:p>
        </p:txBody>
      </p:sp>
    </p:spTree>
    <p:extLst>
      <p:ext uri="{BB962C8B-B14F-4D97-AF65-F5344CB8AC3E}">
        <p14:creationId xmlns:p14="http://schemas.microsoft.com/office/powerpoint/2010/main" val="39290094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395"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598" indent="-228598" algn="l" defTabSz="914395"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796" indent="-228598" algn="l" defTabSz="914395"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2993" indent="-228598" algn="l" defTabSz="914395"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191" indent="-228598" algn="l" defTabSz="914395"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388" indent="-228598" algn="l" defTabSz="914395"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585" indent="-228598" algn="l" defTabSz="914395"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783" indent="-228598" algn="l" defTabSz="914395"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8980" indent="-228598" algn="l" defTabSz="914395"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177" indent="-228598" algn="l" defTabSz="914395"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395" rtl="0" eaLnBrk="1" latinLnBrk="0" hangingPunct="1">
        <a:defRPr kumimoji="1" sz="1800" kern="1200">
          <a:solidFill>
            <a:schemeClr val="tx1"/>
          </a:solidFill>
          <a:latin typeface="+mn-lt"/>
          <a:ea typeface="+mn-ea"/>
          <a:cs typeface="+mn-cs"/>
        </a:defRPr>
      </a:lvl1pPr>
      <a:lvl2pPr marL="457198" algn="l" defTabSz="914395" rtl="0" eaLnBrk="1" latinLnBrk="0" hangingPunct="1">
        <a:defRPr kumimoji="1" sz="1800" kern="1200">
          <a:solidFill>
            <a:schemeClr val="tx1"/>
          </a:solidFill>
          <a:latin typeface="+mn-lt"/>
          <a:ea typeface="+mn-ea"/>
          <a:cs typeface="+mn-cs"/>
        </a:defRPr>
      </a:lvl2pPr>
      <a:lvl3pPr marL="914395" algn="l" defTabSz="914395" rtl="0" eaLnBrk="1" latinLnBrk="0" hangingPunct="1">
        <a:defRPr kumimoji="1" sz="1800" kern="1200">
          <a:solidFill>
            <a:schemeClr val="tx1"/>
          </a:solidFill>
          <a:latin typeface="+mn-lt"/>
          <a:ea typeface="+mn-ea"/>
          <a:cs typeface="+mn-cs"/>
        </a:defRPr>
      </a:lvl3pPr>
      <a:lvl4pPr marL="1371592" algn="l" defTabSz="914395" rtl="0" eaLnBrk="1" latinLnBrk="0" hangingPunct="1">
        <a:defRPr kumimoji="1" sz="1800" kern="1200">
          <a:solidFill>
            <a:schemeClr val="tx1"/>
          </a:solidFill>
          <a:latin typeface="+mn-lt"/>
          <a:ea typeface="+mn-ea"/>
          <a:cs typeface="+mn-cs"/>
        </a:defRPr>
      </a:lvl4pPr>
      <a:lvl5pPr marL="1828789" algn="l" defTabSz="914395" rtl="0" eaLnBrk="1" latinLnBrk="0" hangingPunct="1">
        <a:defRPr kumimoji="1" sz="1800" kern="1200">
          <a:solidFill>
            <a:schemeClr val="tx1"/>
          </a:solidFill>
          <a:latin typeface="+mn-lt"/>
          <a:ea typeface="+mn-ea"/>
          <a:cs typeface="+mn-cs"/>
        </a:defRPr>
      </a:lvl5pPr>
      <a:lvl6pPr marL="2285987" algn="l" defTabSz="914395" rtl="0" eaLnBrk="1" latinLnBrk="0" hangingPunct="1">
        <a:defRPr kumimoji="1" sz="1800" kern="1200">
          <a:solidFill>
            <a:schemeClr val="tx1"/>
          </a:solidFill>
          <a:latin typeface="+mn-lt"/>
          <a:ea typeface="+mn-ea"/>
          <a:cs typeface="+mn-cs"/>
        </a:defRPr>
      </a:lvl6pPr>
      <a:lvl7pPr marL="2743185" algn="l" defTabSz="914395" rtl="0" eaLnBrk="1" latinLnBrk="0" hangingPunct="1">
        <a:defRPr kumimoji="1" sz="1800" kern="1200">
          <a:solidFill>
            <a:schemeClr val="tx1"/>
          </a:solidFill>
          <a:latin typeface="+mn-lt"/>
          <a:ea typeface="+mn-ea"/>
          <a:cs typeface="+mn-cs"/>
        </a:defRPr>
      </a:lvl7pPr>
      <a:lvl8pPr marL="3200381" algn="l" defTabSz="914395" rtl="0" eaLnBrk="1" latinLnBrk="0" hangingPunct="1">
        <a:defRPr kumimoji="1" sz="1800" kern="1200">
          <a:solidFill>
            <a:schemeClr val="tx1"/>
          </a:solidFill>
          <a:latin typeface="+mn-lt"/>
          <a:ea typeface="+mn-ea"/>
          <a:cs typeface="+mn-cs"/>
        </a:defRPr>
      </a:lvl8pPr>
      <a:lvl9pPr marL="3657579" algn="l" defTabSz="914395"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正方形/長方形 113"/>
          <p:cNvSpPr/>
          <p:nvPr/>
        </p:nvSpPr>
        <p:spPr>
          <a:xfrm>
            <a:off x="0" y="500478"/>
            <a:ext cx="9133840" cy="6342282"/>
          </a:xfrm>
          <a:prstGeom prst="rect">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Bef>
                <a:spcPts val="1200"/>
              </a:spcBef>
            </a:pP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endParaRPr kumimoji="1" lang="ja-JP" altLang="en-US" sz="1100" spc="-100" dirty="0">
              <a:solidFill>
                <a:schemeClr val="tx1"/>
              </a:solidFill>
              <a:latin typeface="HG丸ｺﾞｼｯｸM-PRO" panose="020F0600000000000000" pitchFamily="50" charset="-128"/>
              <a:ea typeface="HG丸ｺﾞｼｯｸM-PRO" panose="020F0600000000000000" pitchFamily="50" charset="-128"/>
            </a:endParaRPr>
          </a:p>
        </p:txBody>
      </p:sp>
      <p:sp>
        <p:nvSpPr>
          <p:cNvPr id="108" name="正方形/長方形 107"/>
          <p:cNvSpPr/>
          <p:nvPr/>
        </p:nvSpPr>
        <p:spPr>
          <a:xfrm>
            <a:off x="0" y="-1"/>
            <a:ext cx="9144000" cy="546765"/>
          </a:xfrm>
          <a:prstGeom prst="rect">
            <a:avLst/>
          </a:prstGeom>
          <a:solidFill>
            <a:schemeClr val="accent6">
              <a:lumMod val="75000"/>
            </a:schemeClr>
          </a:solidFill>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ltLang="ja-JP" sz="900" dirty="0">
              <a:latin typeface="HG丸ｺﾞｼｯｸM-PRO" panose="020F0600000000000000" pitchFamily="50" charset="-128"/>
              <a:ea typeface="HG丸ｺﾞｼｯｸM-PRO" panose="020F0600000000000000" pitchFamily="50" charset="-128"/>
            </a:endParaRPr>
          </a:p>
          <a:p>
            <a:pPr algn="ctr"/>
            <a:endParaRPr lang="en-US" altLang="ja-JP" sz="900" dirty="0" smtClean="0">
              <a:latin typeface="HG丸ｺﾞｼｯｸM-PRO" panose="020F0600000000000000" pitchFamily="50" charset="-128"/>
              <a:ea typeface="HG丸ｺﾞｼｯｸM-PRO" panose="020F0600000000000000" pitchFamily="50" charset="-128"/>
            </a:endParaRPr>
          </a:p>
          <a:p>
            <a:pPr algn="ctr"/>
            <a:endParaRPr lang="en-US" altLang="ja-JP" sz="900" dirty="0">
              <a:latin typeface="HG丸ｺﾞｼｯｸM-PRO" panose="020F0600000000000000" pitchFamily="50" charset="-128"/>
              <a:ea typeface="HG丸ｺﾞｼｯｸM-PRO" panose="020F0600000000000000" pitchFamily="50" charset="-128"/>
            </a:endParaRPr>
          </a:p>
        </p:txBody>
      </p:sp>
      <p:grpSp>
        <p:nvGrpSpPr>
          <p:cNvPr id="42" name="グループ化 41"/>
          <p:cNvGrpSpPr/>
          <p:nvPr/>
        </p:nvGrpSpPr>
        <p:grpSpPr>
          <a:xfrm>
            <a:off x="6137403" y="1108800"/>
            <a:ext cx="2892005" cy="5712469"/>
            <a:chOff x="6146399" y="800137"/>
            <a:chExt cx="2892005" cy="5503198"/>
          </a:xfrm>
        </p:grpSpPr>
        <p:sp>
          <p:nvSpPr>
            <p:cNvPr id="82" name="正方形/長方形 81"/>
            <p:cNvSpPr/>
            <p:nvPr/>
          </p:nvSpPr>
          <p:spPr>
            <a:xfrm>
              <a:off x="6146399" y="1157353"/>
              <a:ext cx="2892005" cy="5145982"/>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400" dirty="0">
                <a:latin typeface="+mn-ea"/>
              </a:endParaRPr>
            </a:p>
            <a:p>
              <a:pPr algn="ctr"/>
              <a:endParaRPr lang="ja-JP" altLang="en-US" sz="1350" dirty="0"/>
            </a:p>
          </p:txBody>
        </p:sp>
        <p:sp>
          <p:nvSpPr>
            <p:cNvPr id="95" name="正方形/長方形 94"/>
            <p:cNvSpPr/>
            <p:nvPr/>
          </p:nvSpPr>
          <p:spPr>
            <a:xfrm>
              <a:off x="6521592" y="800137"/>
              <a:ext cx="2138400" cy="510189"/>
            </a:xfrm>
            <a:prstGeom prst="rect">
              <a:avLst/>
            </a:prstGeom>
            <a:solidFill>
              <a:schemeClr val="accent1">
                <a:lumMod val="20000"/>
                <a:lumOff val="80000"/>
              </a:schemeClr>
            </a:solidFill>
            <a:ln w="2857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50" b="1" dirty="0" smtClean="0">
                  <a:solidFill>
                    <a:schemeClr val="tx1"/>
                  </a:solidFill>
                  <a:latin typeface="HG丸ｺﾞｼｯｸM-PRO" panose="020F0600000000000000" pitchFamily="50" charset="-128"/>
                  <a:ea typeface="HG丸ｺﾞｼｯｸM-PRO" panose="020F0600000000000000" pitchFamily="50" charset="-128"/>
                </a:rPr>
                <a:t>「薬物」には絶対に</a:t>
              </a:r>
              <a:endParaRPr kumimoji="1" lang="en-US" altLang="ja-JP" sz="1150" b="1" dirty="0" smtClean="0">
                <a:solidFill>
                  <a:schemeClr val="tx1"/>
                </a:solidFill>
                <a:latin typeface="HG丸ｺﾞｼｯｸM-PRO" panose="020F0600000000000000" pitchFamily="50" charset="-128"/>
                <a:ea typeface="HG丸ｺﾞｼｯｸM-PRO" panose="020F0600000000000000" pitchFamily="50" charset="-128"/>
              </a:endParaRPr>
            </a:p>
            <a:p>
              <a:pPr algn="ctr"/>
              <a:r>
                <a:rPr kumimoji="1" lang="ja-JP" altLang="en-US" sz="1150" b="1" dirty="0" smtClean="0">
                  <a:solidFill>
                    <a:schemeClr val="tx1"/>
                  </a:solidFill>
                  <a:latin typeface="HG丸ｺﾞｼｯｸM-PRO" panose="020F0600000000000000" pitchFamily="50" charset="-128"/>
                  <a:ea typeface="HG丸ｺﾞｼｯｸM-PRO" panose="020F0600000000000000" pitchFamily="50" charset="-128"/>
                </a:rPr>
                <a:t>手を出させません！</a:t>
              </a:r>
              <a:endParaRPr kumimoji="1" lang="ja-JP" altLang="en-US" sz="1150" b="1" dirty="0">
                <a:solidFill>
                  <a:schemeClr val="tx1"/>
                </a:solidFill>
                <a:latin typeface="HG丸ｺﾞｼｯｸM-PRO" panose="020F0600000000000000" pitchFamily="50" charset="-128"/>
                <a:ea typeface="HG丸ｺﾞｼｯｸM-PRO" panose="020F0600000000000000" pitchFamily="50" charset="-128"/>
              </a:endParaRPr>
            </a:p>
          </p:txBody>
        </p:sp>
      </p:grpSp>
      <p:sp>
        <p:nvSpPr>
          <p:cNvPr id="71" name="正方形/長方形 70"/>
          <p:cNvSpPr/>
          <p:nvPr/>
        </p:nvSpPr>
        <p:spPr>
          <a:xfrm>
            <a:off x="3111607" y="1478653"/>
            <a:ext cx="2890800" cy="5348173"/>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94" name="正方形/長方形 93"/>
          <p:cNvSpPr/>
          <p:nvPr/>
        </p:nvSpPr>
        <p:spPr>
          <a:xfrm>
            <a:off x="3487333" y="1110216"/>
            <a:ext cx="2139349" cy="529200"/>
          </a:xfrm>
          <a:prstGeom prst="rect">
            <a:avLst/>
          </a:prstGeom>
          <a:solidFill>
            <a:schemeClr val="accent2">
              <a:lumMod val="20000"/>
              <a:lumOff val="80000"/>
            </a:schemeClr>
          </a:solidFill>
          <a:ln w="28575">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50" b="1" dirty="0" smtClean="0">
                <a:solidFill>
                  <a:schemeClr val="tx1"/>
                </a:solidFill>
                <a:latin typeface="HG丸ｺﾞｼｯｸM-PRO" panose="020F0600000000000000" pitchFamily="50" charset="-128"/>
                <a:ea typeface="HG丸ｺﾞｼｯｸM-PRO" panose="020F0600000000000000" pitchFamily="50" charset="-128"/>
              </a:rPr>
              <a:t>「盗撮」の</a:t>
            </a:r>
            <a:r>
              <a:rPr kumimoji="1" lang="ja-JP" altLang="en-US" sz="1150" b="1" dirty="0">
                <a:solidFill>
                  <a:schemeClr val="tx1"/>
                </a:solidFill>
                <a:latin typeface="HG丸ｺﾞｼｯｸM-PRO" panose="020F0600000000000000" pitchFamily="50" charset="-128"/>
                <a:ea typeface="HG丸ｺﾞｼｯｸM-PRO" panose="020F0600000000000000" pitchFamily="50" charset="-128"/>
              </a:rPr>
              <a:t>被害</a:t>
            </a:r>
            <a:r>
              <a:rPr kumimoji="1" lang="ja-JP" altLang="en-US" sz="1150" b="1" dirty="0" smtClean="0">
                <a:solidFill>
                  <a:schemeClr val="tx1"/>
                </a:solidFill>
                <a:latin typeface="HG丸ｺﾞｼｯｸM-PRO" panose="020F0600000000000000" pitchFamily="50" charset="-128"/>
                <a:ea typeface="HG丸ｺﾞｼｯｸM-PRO" panose="020F0600000000000000" pitchFamily="50" charset="-128"/>
              </a:rPr>
              <a:t>者にも</a:t>
            </a:r>
            <a:endParaRPr kumimoji="1" lang="en-US" altLang="ja-JP" sz="1150" b="1" dirty="0" smtClean="0">
              <a:solidFill>
                <a:schemeClr val="tx1"/>
              </a:solidFill>
              <a:latin typeface="HG丸ｺﾞｼｯｸM-PRO" panose="020F0600000000000000" pitchFamily="50" charset="-128"/>
              <a:ea typeface="HG丸ｺﾞｼｯｸM-PRO" panose="020F0600000000000000" pitchFamily="50" charset="-128"/>
            </a:endParaRPr>
          </a:p>
          <a:p>
            <a:pPr algn="ctr"/>
            <a:r>
              <a:rPr kumimoji="1" lang="ja-JP" altLang="en-US" sz="1150" b="1" dirty="0">
                <a:solidFill>
                  <a:schemeClr val="tx1"/>
                </a:solidFill>
                <a:latin typeface="HG丸ｺﾞｼｯｸM-PRO" panose="020F0600000000000000" pitchFamily="50" charset="-128"/>
                <a:ea typeface="HG丸ｺﾞｼｯｸM-PRO" panose="020F0600000000000000" pitchFamily="50" charset="-128"/>
              </a:rPr>
              <a:t>加害</a:t>
            </a:r>
            <a:r>
              <a:rPr kumimoji="1" lang="ja-JP" altLang="en-US" sz="1150" b="1" dirty="0" smtClean="0">
                <a:solidFill>
                  <a:schemeClr val="tx1"/>
                </a:solidFill>
                <a:latin typeface="HG丸ｺﾞｼｯｸM-PRO" panose="020F0600000000000000" pitchFamily="50" charset="-128"/>
                <a:ea typeface="HG丸ｺﾞｼｯｸM-PRO" panose="020F0600000000000000" pitchFamily="50" charset="-128"/>
              </a:rPr>
              <a:t>者にもさせません！</a:t>
            </a:r>
            <a:endParaRPr kumimoji="1" lang="ja-JP" altLang="en-US" sz="115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33" name="正方形/長方形 32"/>
          <p:cNvSpPr/>
          <p:nvPr/>
        </p:nvSpPr>
        <p:spPr>
          <a:xfrm>
            <a:off x="84606" y="1480636"/>
            <a:ext cx="2892005" cy="5331647"/>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22" name="正方形/長方形 21"/>
          <p:cNvSpPr/>
          <p:nvPr/>
        </p:nvSpPr>
        <p:spPr>
          <a:xfrm>
            <a:off x="438730" y="1110216"/>
            <a:ext cx="2138400" cy="530678"/>
          </a:xfrm>
          <a:prstGeom prst="rect">
            <a:avLst/>
          </a:prstGeom>
          <a:solidFill>
            <a:schemeClr val="accent4">
              <a:lumMod val="20000"/>
              <a:lumOff val="80000"/>
            </a:schemeClr>
          </a:solid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50" b="1" dirty="0" smtClean="0">
                <a:solidFill>
                  <a:schemeClr val="tx1"/>
                </a:solidFill>
                <a:latin typeface="HG丸ｺﾞｼｯｸM-PRO" panose="020F0600000000000000" pitchFamily="50" charset="-128"/>
                <a:ea typeface="HG丸ｺﾞｼｯｸM-PRO" panose="020F0600000000000000" pitchFamily="50" charset="-128"/>
              </a:rPr>
              <a:t>軽微な「いじめ」も</a:t>
            </a:r>
            <a:endParaRPr kumimoji="1" lang="en-US" altLang="ja-JP" sz="1150" b="1" dirty="0" smtClean="0">
              <a:solidFill>
                <a:schemeClr val="tx1"/>
              </a:solidFill>
              <a:latin typeface="HG丸ｺﾞｼｯｸM-PRO" panose="020F0600000000000000" pitchFamily="50" charset="-128"/>
              <a:ea typeface="HG丸ｺﾞｼｯｸM-PRO" panose="020F0600000000000000" pitchFamily="50" charset="-128"/>
            </a:endParaRPr>
          </a:p>
          <a:p>
            <a:pPr algn="ctr"/>
            <a:r>
              <a:rPr kumimoji="1" lang="ja-JP" altLang="en-US" sz="1150" b="1" dirty="0" smtClean="0">
                <a:solidFill>
                  <a:schemeClr val="tx1"/>
                </a:solidFill>
                <a:latin typeface="HG丸ｺﾞｼｯｸM-PRO" panose="020F0600000000000000" pitchFamily="50" charset="-128"/>
                <a:ea typeface="HG丸ｺﾞｼｯｸM-PRO" panose="020F0600000000000000" pitchFamily="50" charset="-128"/>
              </a:rPr>
              <a:t>見逃しません！</a:t>
            </a:r>
            <a:endParaRPr kumimoji="1" lang="ja-JP" altLang="en-US" sz="115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8" name="角丸四角形 7"/>
          <p:cNvSpPr/>
          <p:nvPr/>
        </p:nvSpPr>
        <p:spPr>
          <a:xfrm>
            <a:off x="131174" y="1707473"/>
            <a:ext cx="2732417" cy="1620000"/>
          </a:xfrm>
          <a:prstGeom prst="roundRect">
            <a:avLst>
              <a:gd name="adj" fmla="val 2849"/>
            </a:avLst>
          </a:prstGeom>
          <a:solidFill>
            <a:schemeClr val="accent6">
              <a:lumMod val="20000"/>
              <a:lumOff val="80000"/>
            </a:schemeClr>
          </a:solidFill>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350" dirty="0"/>
          </a:p>
        </p:txBody>
      </p:sp>
      <p:sp>
        <p:nvSpPr>
          <p:cNvPr id="5" name="角丸四角形 4"/>
          <p:cNvSpPr/>
          <p:nvPr/>
        </p:nvSpPr>
        <p:spPr>
          <a:xfrm>
            <a:off x="133750" y="1693098"/>
            <a:ext cx="2730261" cy="296359"/>
          </a:xfrm>
          <a:prstGeom prst="roundRect">
            <a:avLst/>
          </a:prstGeom>
          <a:solidFill>
            <a:srgbClr val="92D050"/>
          </a:solidFill>
        </p:spPr>
        <p:style>
          <a:lnRef idx="1">
            <a:schemeClr val="accent6"/>
          </a:lnRef>
          <a:fillRef idx="2">
            <a:schemeClr val="accent6"/>
          </a:fillRef>
          <a:effectRef idx="1">
            <a:schemeClr val="accent6"/>
          </a:effectRef>
          <a:fontRef idx="minor">
            <a:schemeClr val="dk1"/>
          </a:fontRef>
        </p:style>
        <p:txBody>
          <a:bodyPr rtlCol="0" anchor="ctr"/>
          <a:lstStyle/>
          <a:p>
            <a:pPr algn="ctr">
              <a:lnSpc>
                <a:spcPts val="1500"/>
              </a:lnSpc>
            </a:pPr>
            <a:r>
              <a:rPr lang="ja-JP" altLang="en-US" sz="1200" b="1" dirty="0">
                <a:solidFill>
                  <a:schemeClr val="bg1"/>
                </a:solidFill>
                <a:latin typeface="+mn-ea"/>
              </a:rPr>
              <a:t>いじめにつながる</a:t>
            </a:r>
            <a:r>
              <a:rPr lang="ja-JP" altLang="en-US" sz="1200" b="1" dirty="0" smtClean="0">
                <a:solidFill>
                  <a:schemeClr val="bg1"/>
                </a:solidFill>
                <a:latin typeface="+mn-ea"/>
              </a:rPr>
              <a:t>事例</a:t>
            </a:r>
            <a:r>
              <a:rPr lang="ja-JP" altLang="en-US" sz="1200" b="1" dirty="0">
                <a:latin typeface="+mn-ea"/>
              </a:rPr>
              <a:t>　</a:t>
            </a:r>
          </a:p>
        </p:txBody>
      </p:sp>
      <p:grpSp>
        <p:nvGrpSpPr>
          <p:cNvPr id="43" name="グループ化 42"/>
          <p:cNvGrpSpPr/>
          <p:nvPr/>
        </p:nvGrpSpPr>
        <p:grpSpPr>
          <a:xfrm>
            <a:off x="138858" y="3362871"/>
            <a:ext cx="2735182" cy="1596754"/>
            <a:chOff x="182377" y="2899177"/>
            <a:chExt cx="2735182" cy="1634810"/>
          </a:xfrm>
        </p:grpSpPr>
        <p:sp>
          <p:nvSpPr>
            <p:cNvPr id="64" name="角丸四角形 63"/>
            <p:cNvSpPr/>
            <p:nvPr/>
          </p:nvSpPr>
          <p:spPr>
            <a:xfrm>
              <a:off x="182377" y="2913987"/>
              <a:ext cx="2732417" cy="1620000"/>
            </a:xfrm>
            <a:prstGeom prst="roundRect">
              <a:avLst>
                <a:gd name="adj" fmla="val 2849"/>
              </a:avLst>
            </a:prstGeom>
            <a:solidFill>
              <a:schemeClr val="accent6">
                <a:lumMod val="20000"/>
                <a:lumOff val="80000"/>
              </a:schemeClr>
            </a:solidFill>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350"/>
            </a:p>
          </p:txBody>
        </p:sp>
        <p:sp>
          <p:nvSpPr>
            <p:cNvPr id="65" name="角丸四角形 64"/>
            <p:cNvSpPr/>
            <p:nvPr/>
          </p:nvSpPr>
          <p:spPr>
            <a:xfrm>
              <a:off x="187297" y="2899177"/>
              <a:ext cx="2730262" cy="311703"/>
            </a:xfrm>
            <a:prstGeom prst="roundRect">
              <a:avLst/>
            </a:prstGeom>
            <a:solidFill>
              <a:srgbClr val="92D050"/>
            </a:solidFill>
          </p:spPr>
          <p:style>
            <a:lnRef idx="1">
              <a:schemeClr val="accent6"/>
            </a:lnRef>
            <a:fillRef idx="2">
              <a:schemeClr val="accent6"/>
            </a:fillRef>
            <a:effectRef idx="1">
              <a:schemeClr val="accent6"/>
            </a:effectRef>
            <a:fontRef idx="minor">
              <a:schemeClr val="dk1"/>
            </a:fontRef>
          </p:style>
          <p:txBody>
            <a:bodyPr rtlCol="0" anchor="ctr"/>
            <a:lstStyle/>
            <a:p>
              <a:pPr algn="ctr">
                <a:lnSpc>
                  <a:spcPts val="1800"/>
                </a:lnSpc>
              </a:pPr>
              <a:r>
                <a:rPr lang="ja-JP" altLang="en-US" sz="1200" b="1" dirty="0" smtClean="0">
                  <a:solidFill>
                    <a:schemeClr val="bg1"/>
                  </a:solidFill>
                  <a:latin typeface="+mn-ea"/>
                </a:rPr>
                <a:t>いじめ</a:t>
              </a:r>
              <a:r>
                <a:rPr lang="ja-JP" altLang="en-US" sz="1200" b="1" dirty="0">
                  <a:solidFill>
                    <a:schemeClr val="bg1"/>
                  </a:solidFill>
                  <a:latin typeface="+mn-ea"/>
                </a:rPr>
                <a:t>って</a:t>
              </a:r>
              <a:r>
                <a:rPr lang="ja-JP" altLang="en-US" sz="1200" b="1" dirty="0" smtClean="0">
                  <a:solidFill>
                    <a:schemeClr val="bg1"/>
                  </a:solidFill>
                  <a:latin typeface="+mn-ea"/>
                </a:rPr>
                <a:t>何？</a:t>
              </a:r>
              <a:r>
                <a:rPr lang="ja-JP" altLang="en-US" sz="1200" b="1" dirty="0">
                  <a:solidFill>
                    <a:schemeClr val="bg1"/>
                  </a:solidFill>
                  <a:latin typeface="+mn-ea"/>
                </a:rPr>
                <a:t>？</a:t>
              </a:r>
            </a:p>
          </p:txBody>
        </p:sp>
      </p:grpSp>
      <p:grpSp>
        <p:nvGrpSpPr>
          <p:cNvPr id="21" name="グループ化 20"/>
          <p:cNvGrpSpPr/>
          <p:nvPr/>
        </p:nvGrpSpPr>
        <p:grpSpPr>
          <a:xfrm>
            <a:off x="169067" y="5007681"/>
            <a:ext cx="2732418" cy="1771464"/>
            <a:chOff x="194099" y="4784060"/>
            <a:chExt cx="2732418" cy="1633091"/>
          </a:xfrm>
        </p:grpSpPr>
        <p:sp>
          <p:nvSpPr>
            <p:cNvPr id="67" name="角丸四角形 66"/>
            <p:cNvSpPr/>
            <p:nvPr/>
          </p:nvSpPr>
          <p:spPr>
            <a:xfrm>
              <a:off x="194099" y="4806641"/>
              <a:ext cx="2732417" cy="1610510"/>
            </a:xfrm>
            <a:prstGeom prst="roundRect">
              <a:avLst>
                <a:gd name="adj" fmla="val 2849"/>
              </a:avLst>
            </a:prstGeom>
            <a:solidFill>
              <a:schemeClr val="accent6">
                <a:lumMod val="20000"/>
                <a:lumOff val="80000"/>
              </a:schemeClr>
            </a:solidFill>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350"/>
            </a:p>
          </p:txBody>
        </p:sp>
        <p:sp>
          <p:nvSpPr>
            <p:cNvPr id="68" name="角丸四角形 67"/>
            <p:cNvSpPr/>
            <p:nvPr/>
          </p:nvSpPr>
          <p:spPr>
            <a:xfrm>
              <a:off x="196255" y="4784060"/>
              <a:ext cx="2730262" cy="297520"/>
            </a:xfrm>
            <a:prstGeom prst="roundRect">
              <a:avLst/>
            </a:prstGeom>
            <a:solidFill>
              <a:srgbClr val="92D050"/>
            </a:solidFill>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sz="1200" b="1" spc="-100" dirty="0" smtClean="0">
                  <a:solidFill>
                    <a:schemeClr val="bg1"/>
                  </a:solidFill>
                  <a:latin typeface="+mn-ea"/>
                </a:rPr>
                <a:t>ＳＯＳを出す</a:t>
              </a:r>
              <a:endParaRPr lang="ja-JP" altLang="en-US" sz="1200" b="1" spc="-100" dirty="0">
                <a:solidFill>
                  <a:schemeClr val="bg1"/>
                </a:solidFill>
                <a:latin typeface="+mn-ea"/>
              </a:endParaRPr>
            </a:p>
          </p:txBody>
        </p:sp>
      </p:grpSp>
      <p:grpSp>
        <p:nvGrpSpPr>
          <p:cNvPr id="37" name="グループ化 36"/>
          <p:cNvGrpSpPr/>
          <p:nvPr/>
        </p:nvGrpSpPr>
        <p:grpSpPr>
          <a:xfrm>
            <a:off x="6206895" y="1685392"/>
            <a:ext cx="2734573" cy="1620000"/>
            <a:chOff x="6253991" y="1246404"/>
            <a:chExt cx="2734573" cy="1620000"/>
          </a:xfrm>
        </p:grpSpPr>
        <p:sp>
          <p:nvSpPr>
            <p:cNvPr id="90" name="角丸四角形 89"/>
            <p:cNvSpPr/>
            <p:nvPr/>
          </p:nvSpPr>
          <p:spPr>
            <a:xfrm>
              <a:off x="6255307" y="1246404"/>
              <a:ext cx="2732417" cy="1620000"/>
            </a:xfrm>
            <a:prstGeom prst="roundRect">
              <a:avLst>
                <a:gd name="adj" fmla="val 2849"/>
              </a:avLst>
            </a:prstGeom>
            <a:solidFill>
              <a:schemeClr val="accent6">
                <a:lumMod val="20000"/>
                <a:lumOff val="80000"/>
              </a:schemeClr>
            </a:solidFill>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350"/>
            </a:p>
          </p:txBody>
        </p:sp>
        <p:sp>
          <p:nvSpPr>
            <p:cNvPr id="91" name="角丸四角形 90"/>
            <p:cNvSpPr/>
            <p:nvPr/>
          </p:nvSpPr>
          <p:spPr>
            <a:xfrm>
              <a:off x="6253991" y="1247191"/>
              <a:ext cx="2734573" cy="294493"/>
            </a:xfrm>
            <a:prstGeom prst="roundRect">
              <a:avLst/>
            </a:prstGeom>
            <a:solidFill>
              <a:srgbClr val="92D050"/>
            </a:solidFill>
          </p:spPr>
          <p:style>
            <a:lnRef idx="1">
              <a:schemeClr val="accent6"/>
            </a:lnRef>
            <a:fillRef idx="2">
              <a:schemeClr val="accent6"/>
            </a:fillRef>
            <a:effectRef idx="1">
              <a:schemeClr val="accent6"/>
            </a:effectRef>
            <a:fontRef idx="minor">
              <a:schemeClr val="dk1"/>
            </a:fontRef>
          </p:style>
          <p:txBody>
            <a:bodyPr rtlCol="0" anchor="ctr"/>
            <a:lstStyle/>
            <a:p>
              <a:pPr algn="ctr">
                <a:lnSpc>
                  <a:spcPts val="1800"/>
                </a:lnSpc>
              </a:pPr>
              <a:r>
                <a:rPr lang="ja-JP" altLang="en-US" sz="1200" b="1" dirty="0">
                  <a:solidFill>
                    <a:schemeClr val="bg1"/>
                  </a:solidFill>
                  <a:latin typeface="+mn-ea"/>
                </a:rPr>
                <a:t>薬物事犯</a:t>
              </a:r>
              <a:r>
                <a:rPr lang="ja-JP" altLang="en-US" sz="1200" b="1" dirty="0" smtClean="0">
                  <a:solidFill>
                    <a:schemeClr val="bg1"/>
                  </a:solidFill>
                  <a:latin typeface="+mn-ea"/>
                </a:rPr>
                <a:t>の</a:t>
              </a:r>
              <a:r>
                <a:rPr lang="ja-JP" altLang="en-US" sz="1200" b="1" dirty="0">
                  <a:solidFill>
                    <a:schemeClr val="bg1"/>
                  </a:solidFill>
                  <a:latin typeface="+mn-ea"/>
                </a:rPr>
                <a:t>事例</a:t>
              </a:r>
            </a:p>
          </p:txBody>
        </p:sp>
      </p:grpSp>
      <p:sp>
        <p:nvSpPr>
          <p:cNvPr id="88" name="角丸四角形 87"/>
          <p:cNvSpPr/>
          <p:nvPr/>
        </p:nvSpPr>
        <p:spPr>
          <a:xfrm>
            <a:off x="6212668" y="3362400"/>
            <a:ext cx="2736000" cy="1620000"/>
          </a:xfrm>
          <a:prstGeom prst="roundRect">
            <a:avLst>
              <a:gd name="adj" fmla="val 2849"/>
            </a:avLst>
          </a:prstGeom>
          <a:solidFill>
            <a:schemeClr val="accent6">
              <a:lumMod val="20000"/>
              <a:lumOff val="80000"/>
            </a:schemeClr>
          </a:solidFill>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350"/>
          </a:p>
        </p:txBody>
      </p:sp>
      <p:sp>
        <p:nvSpPr>
          <p:cNvPr id="89" name="角丸四角形 88"/>
          <p:cNvSpPr/>
          <p:nvPr/>
        </p:nvSpPr>
        <p:spPr>
          <a:xfrm>
            <a:off x="6208892" y="3362400"/>
            <a:ext cx="2730261" cy="320983"/>
          </a:xfrm>
          <a:prstGeom prst="roundRect">
            <a:avLst/>
          </a:prstGeom>
          <a:solidFill>
            <a:srgbClr val="92D050"/>
          </a:solidFill>
        </p:spPr>
        <p:style>
          <a:lnRef idx="1">
            <a:schemeClr val="accent6"/>
          </a:lnRef>
          <a:fillRef idx="2">
            <a:schemeClr val="accent6"/>
          </a:fillRef>
          <a:effectRef idx="1">
            <a:schemeClr val="accent6"/>
          </a:effectRef>
          <a:fontRef idx="minor">
            <a:schemeClr val="dk1"/>
          </a:fontRef>
        </p:style>
        <p:txBody>
          <a:bodyPr rtlCol="0" anchor="ctr"/>
          <a:lstStyle/>
          <a:p>
            <a:pPr algn="ctr">
              <a:lnSpc>
                <a:spcPts val="1800"/>
              </a:lnSpc>
            </a:pPr>
            <a:r>
              <a:rPr lang="ja-JP" altLang="en-US" sz="1200" b="1" spc="-100" dirty="0" smtClean="0">
                <a:solidFill>
                  <a:schemeClr val="bg1"/>
                </a:solidFill>
                <a:latin typeface="+mn-ea"/>
              </a:rPr>
              <a:t>薬物に関わることは犯罪です！</a:t>
            </a:r>
            <a:endParaRPr lang="ja-JP" altLang="en-US" sz="1200" b="1" spc="-100" dirty="0">
              <a:solidFill>
                <a:schemeClr val="bg1"/>
              </a:solidFill>
              <a:latin typeface="+mn-ea"/>
            </a:endParaRPr>
          </a:p>
        </p:txBody>
      </p:sp>
      <p:grpSp>
        <p:nvGrpSpPr>
          <p:cNvPr id="39" name="グループ化 38"/>
          <p:cNvGrpSpPr/>
          <p:nvPr/>
        </p:nvGrpSpPr>
        <p:grpSpPr>
          <a:xfrm>
            <a:off x="6208350" y="5007682"/>
            <a:ext cx="2732417" cy="1771463"/>
            <a:chOff x="6255446" y="4544885"/>
            <a:chExt cx="2732417" cy="1633880"/>
          </a:xfrm>
        </p:grpSpPr>
        <p:sp>
          <p:nvSpPr>
            <p:cNvPr id="86" name="角丸四角形 85"/>
            <p:cNvSpPr/>
            <p:nvPr/>
          </p:nvSpPr>
          <p:spPr>
            <a:xfrm>
              <a:off x="6255446" y="4558765"/>
              <a:ext cx="2732417" cy="1620000"/>
            </a:xfrm>
            <a:prstGeom prst="roundRect">
              <a:avLst>
                <a:gd name="adj" fmla="val 2849"/>
              </a:avLst>
            </a:prstGeom>
            <a:solidFill>
              <a:schemeClr val="accent6">
                <a:lumMod val="20000"/>
                <a:lumOff val="80000"/>
              </a:schemeClr>
            </a:solidFill>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350"/>
            </a:p>
          </p:txBody>
        </p:sp>
        <p:sp>
          <p:nvSpPr>
            <p:cNvPr id="87" name="角丸四角形 86"/>
            <p:cNvSpPr/>
            <p:nvPr/>
          </p:nvSpPr>
          <p:spPr>
            <a:xfrm>
              <a:off x="6255987" y="4544885"/>
              <a:ext cx="2730262" cy="298836"/>
            </a:xfrm>
            <a:prstGeom prst="roundRect">
              <a:avLst/>
            </a:prstGeom>
            <a:solidFill>
              <a:srgbClr val="92D050"/>
            </a:solidFill>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sz="1200" b="1" dirty="0" smtClean="0">
                  <a:solidFill>
                    <a:schemeClr val="bg1"/>
                  </a:solidFill>
                  <a:latin typeface="+mn-ea"/>
                </a:rPr>
                <a:t>断る勇気をもつ</a:t>
              </a:r>
              <a:endParaRPr lang="ja-JP" altLang="en-US" sz="1200" b="1" dirty="0">
                <a:solidFill>
                  <a:schemeClr val="bg1"/>
                </a:solidFill>
                <a:latin typeface="+mn-ea"/>
              </a:endParaRPr>
            </a:p>
          </p:txBody>
        </p:sp>
      </p:grpSp>
      <p:sp>
        <p:nvSpPr>
          <p:cNvPr id="14" name="テキスト ボックス 13"/>
          <p:cNvSpPr txBox="1"/>
          <p:nvPr/>
        </p:nvSpPr>
        <p:spPr>
          <a:xfrm>
            <a:off x="166998" y="2017022"/>
            <a:ext cx="2834639" cy="430887"/>
          </a:xfrm>
          <a:prstGeom prst="rect">
            <a:avLst/>
          </a:prstGeom>
          <a:noFill/>
          <a:ln>
            <a:noFill/>
          </a:ln>
        </p:spPr>
        <p:txBody>
          <a:bodyPr wrap="square" rtlCol="0">
            <a:spAutoFit/>
          </a:bodyPr>
          <a:lstStyle/>
          <a:p>
            <a:r>
              <a:rPr kumimoji="1" lang="ja-JP" altLang="en-US" sz="1100" b="1" dirty="0" smtClean="0"/>
              <a:t>早期にいじめを解消しないことで、重大な被害が生じた事案が増えています。</a:t>
            </a:r>
            <a:endParaRPr kumimoji="1" lang="en-US" altLang="ja-JP" sz="1100" b="1" dirty="0" smtClean="0"/>
          </a:p>
        </p:txBody>
      </p:sp>
      <p:pic>
        <p:nvPicPr>
          <p:cNvPr id="17" name="図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20437" y="3705026"/>
            <a:ext cx="619964" cy="591291"/>
          </a:xfrm>
          <a:prstGeom prst="rect">
            <a:avLst/>
          </a:prstGeom>
        </p:spPr>
      </p:pic>
      <p:sp>
        <p:nvSpPr>
          <p:cNvPr id="20" name="テキスト ボックス 19"/>
          <p:cNvSpPr txBox="1"/>
          <p:nvPr/>
        </p:nvSpPr>
        <p:spPr>
          <a:xfrm>
            <a:off x="-66558" y="-1385"/>
            <a:ext cx="9139216" cy="538609"/>
          </a:xfrm>
          <a:prstGeom prst="rect">
            <a:avLst/>
          </a:prstGeom>
          <a:noFill/>
        </p:spPr>
        <p:txBody>
          <a:bodyPr wrap="square" rtlCol="0">
            <a:spAutoFit/>
          </a:bodyPr>
          <a:lstStyle/>
          <a:p>
            <a:pPr algn="ctr"/>
            <a:r>
              <a:rPr lang="ja-JP" altLang="en-US" b="1" dirty="0">
                <a:solidFill>
                  <a:schemeClr val="bg1"/>
                </a:solidFill>
                <a:latin typeface="+mn-ea"/>
              </a:rPr>
              <a:t>自分</a:t>
            </a:r>
            <a:r>
              <a:rPr lang="ja-JP" altLang="en-US" b="1" dirty="0" smtClean="0">
                <a:solidFill>
                  <a:schemeClr val="bg1"/>
                </a:solidFill>
                <a:latin typeface="+mn-ea"/>
              </a:rPr>
              <a:t>と</a:t>
            </a:r>
            <a:r>
              <a:rPr lang="ja-JP" altLang="en-US" b="1" dirty="0">
                <a:solidFill>
                  <a:schemeClr val="bg1"/>
                </a:solidFill>
                <a:latin typeface="+mn-ea"/>
              </a:rPr>
              <a:t>相手</a:t>
            </a:r>
            <a:r>
              <a:rPr lang="ja-JP" altLang="en-US" b="1" dirty="0" smtClean="0">
                <a:solidFill>
                  <a:schemeClr val="bg1"/>
                </a:solidFill>
                <a:latin typeface="+mn-ea"/>
              </a:rPr>
              <a:t>を大切にし、充実した学校生活を送るために</a:t>
            </a:r>
            <a:endParaRPr lang="en-US" altLang="ja-JP" b="1" dirty="0">
              <a:solidFill>
                <a:schemeClr val="bg1"/>
              </a:solidFill>
              <a:latin typeface="+mn-ea"/>
            </a:endParaRPr>
          </a:p>
          <a:p>
            <a:pPr algn="ctr"/>
            <a:r>
              <a:rPr lang="ja-JP" altLang="en-US" sz="1100" dirty="0" smtClean="0">
                <a:solidFill>
                  <a:schemeClr val="bg1"/>
                </a:solidFill>
                <a:latin typeface="+mn-ea"/>
              </a:rPr>
              <a:t>～　都立高校生及び保護者の皆様へ　～</a:t>
            </a:r>
            <a:endParaRPr lang="en-US" altLang="ja-JP" sz="1100" dirty="0">
              <a:solidFill>
                <a:schemeClr val="bg1"/>
              </a:solidFill>
              <a:latin typeface="+mn-ea"/>
            </a:endParaRPr>
          </a:p>
        </p:txBody>
      </p:sp>
      <p:sp>
        <p:nvSpPr>
          <p:cNvPr id="69" name="テキスト ボックス 68"/>
          <p:cNvSpPr txBox="1"/>
          <p:nvPr/>
        </p:nvSpPr>
        <p:spPr>
          <a:xfrm>
            <a:off x="6179549" y="2016000"/>
            <a:ext cx="2691245" cy="438582"/>
          </a:xfrm>
          <a:prstGeom prst="rect">
            <a:avLst/>
          </a:prstGeom>
          <a:noFill/>
        </p:spPr>
        <p:txBody>
          <a:bodyPr wrap="square" lIns="36000" rIns="36000" rtlCol="0">
            <a:spAutoFit/>
          </a:bodyPr>
          <a:lstStyle/>
          <a:p>
            <a:pPr>
              <a:lnSpc>
                <a:spcPts val="1200"/>
              </a:lnSpc>
              <a:spcBef>
                <a:spcPts val="600"/>
              </a:spcBef>
            </a:pPr>
            <a:r>
              <a:rPr kumimoji="1" lang="ja-JP" altLang="en-US" sz="1100" b="1" spc="-120" dirty="0" smtClean="0">
                <a:latin typeface="+mn-ea"/>
              </a:rPr>
              <a:t>    若者を中心に大麻の乱用が拡大するなど、</a:t>
            </a:r>
            <a:endParaRPr kumimoji="1" lang="en-US" altLang="ja-JP" sz="1100" b="1" spc="-120" dirty="0" smtClean="0">
              <a:latin typeface="+mn-ea"/>
            </a:endParaRPr>
          </a:p>
          <a:p>
            <a:pPr>
              <a:lnSpc>
                <a:spcPts val="1200"/>
              </a:lnSpc>
              <a:spcBef>
                <a:spcPts val="300"/>
              </a:spcBef>
            </a:pPr>
            <a:r>
              <a:rPr kumimoji="1" lang="ja-JP" altLang="en-US" sz="1100" b="1" spc="-120" dirty="0" smtClean="0">
                <a:latin typeface="+mn-ea"/>
              </a:rPr>
              <a:t>    薬物乱用の低年齢化が問題となっています。</a:t>
            </a:r>
            <a:endParaRPr kumimoji="1" lang="en-US" altLang="ja-JP" sz="1100" b="1" spc="-120" dirty="0" smtClean="0">
              <a:latin typeface="+mn-ea"/>
            </a:endParaRPr>
          </a:p>
        </p:txBody>
      </p:sp>
      <p:sp>
        <p:nvSpPr>
          <p:cNvPr id="92" name="角丸四角形 91"/>
          <p:cNvSpPr/>
          <p:nvPr/>
        </p:nvSpPr>
        <p:spPr>
          <a:xfrm>
            <a:off x="3194907" y="1695230"/>
            <a:ext cx="2753199" cy="1620000"/>
          </a:xfrm>
          <a:prstGeom prst="roundRect">
            <a:avLst>
              <a:gd name="adj" fmla="val 2849"/>
            </a:avLst>
          </a:prstGeom>
          <a:solidFill>
            <a:schemeClr val="accent6">
              <a:lumMod val="20000"/>
              <a:lumOff val="80000"/>
            </a:schemeClr>
          </a:solidFill>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350" dirty="0"/>
          </a:p>
        </p:txBody>
      </p:sp>
      <p:sp>
        <p:nvSpPr>
          <p:cNvPr id="93" name="角丸四角形 92"/>
          <p:cNvSpPr/>
          <p:nvPr/>
        </p:nvSpPr>
        <p:spPr>
          <a:xfrm>
            <a:off x="3194906" y="3362400"/>
            <a:ext cx="2736000" cy="1620000"/>
          </a:xfrm>
          <a:prstGeom prst="roundRect">
            <a:avLst>
              <a:gd name="adj" fmla="val 2849"/>
            </a:avLst>
          </a:prstGeom>
          <a:solidFill>
            <a:schemeClr val="accent6">
              <a:lumMod val="20000"/>
              <a:lumOff val="80000"/>
            </a:schemeClr>
          </a:solidFill>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350" dirty="0"/>
          </a:p>
        </p:txBody>
      </p:sp>
      <p:sp>
        <p:nvSpPr>
          <p:cNvPr id="106" name="角丸四角形 105"/>
          <p:cNvSpPr/>
          <p:nvPr/>
        </p:nvSpPr>
        <p:spPr>
          <a:xfrm>
            <a:off x="3194907" y="5022959"/>
            <a:ext cx="2732417" cy="1772696"/>
          </a:xfrm>
          <a:prstGeom prst="roundRect">
            <a:avLst>
              <a:gd name="adj" fmla="val 2849"/>
            </a:avLst>
          </a:prstGeom>
          <a:solidFill>
            <a:schemeClr val="accent6">
              <a:lumMod val="20000"/>
              <a:lumOff val="80000"/>
            </a:schemeClr>
          </a:solidFill>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350" dirty="0"/>
          </a:p>
        </p:txBody>
      </p:sp>
      <p:sp>
        <p:nvSpPr>
          <p:cNvPr id="111" name="角丸四角形 110"/>
          <p:cNvSpPr/>
          <p:nvPr/>
        </p:nvSpPr>
        <p:spPr>
          <a:xfrm>
            <a:off x="3192986" y="1684415"/>
            <a:ext cx="2753469" cy="303454"/>
          </a:xfrm>
          <a:prstGeom prst="roundRect">
            <a:avLst/>
          </a:prstGeom>
          <a:solidFill>
            <a:srgbClr val="92D050"/>
          </a:solidFill>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sz="1200" b="1" dirty="0" smtClean="0">
                <a:solidFill>
                  <a:schemeClr val="bg1"/>
                </a:solidFill>
                <a:latin typeface="+mn-ea"/>
              </a:rPr>
              <a:t>盗撮等に関する事例</a:t>
            </a:r>
            <a:r>
              <a:rPr lang="ja-JP" altLang="en-US" sz="1200" b="1" dirty="0">
                <a:latin typeface="HG丸ｺﾞｼｯｸM-PRO" panose="020F0600000000000000" pitchFamily="50" charset="-128"/>
                <a:ea typeface="HG丸ｺﾞｼｯｸM-PRO" panose="020F0600000000000000" pitchFamily="50" charset="-128"/>
              </a:rPr>
              <a:t>　</a:t>
            </a:r>
          </a:p>
        </p:txBody>
      </p:sp>
      <p:sp>
        <p:nvSpPr>
          <p:cNvPr id="112" name="角丸四角形 111"/>
          <p:cNvSpPr/>
          <p:nvPr/>
        </p:nvSpPr>
        <p:spPr>
          <a:xfrm>
            <a:off x="3196530" y="3362400"/>
            <a:ext cx="2730261" cy="296359"/>
          </a:xfrm>
          <a:prstGeom prst="roundRect">
            <a:avLst/>
          </a:prstGeom>
          <a:solidFill>
            <a:srgbClr val="92D050"/>
          </a:solidFill>
        </p:spPr>
        <p:style>
          <a:lnRef idx="1">
            <a:schemeClr val="accent6"/>
          </a:lnRef>
          <a:fillRef idx="2">
            <a:schemeClr val="accent6"/>
          </a:fillRef>
          <a:effectRef idx="1">
            <a:schemeClr val="accent6"/>
          </a:effectRef>
          <a:fontRef idx="minor">
            <a:schemeClr val="dk1"/>
          </a:fontRef>
        </p:style>
        <p:txBody>
          <a:bodyPr rtlCol="0" anchor="ctr"/>
          <a:lstStyle/>
          <a:p>
            <a:pPr algn="ctr">
              <a:lnSpc>
                <a:spcPts val="1800"/>
              </a:lnSpc>
            </a:pPr>
            <a:r>
              <a:rPr lang="ja-JP" altLang="en-US" sz="1200" b="1" dirty="0" smtClean="0">
                <a:solidFill>
                  <a:schemeClr val="bg1"/>
                </a:solidFill>
                <a:latin typeface="+mn-ea"/>
              </a:rPr>
              <a:t>盗撮は犯罪です！</a:t>
            </a:r>
            <a:endParaRPr lang="ja-JP" altLang="en-US" sz="1200" b="1" dirty="0">
              <a:solidFill>
                <a:schemeClr val="bg1"/>
              </a:solidFill>
              <a:latin typeface="+mn-ea"/>
            </a:endParaRPr>
          </a:p>
        </p:txBody>
      </p:sp>
      <p:sp>
        <p:nvSpPr>
          <p:cNvPr id="113" name="角丸四角形 112"/>
          <p:cNvSpPr/>
          <p:nvPr/>
        </p:nvSpPr>
        <p:spPr>
          <a:xfrm>
            <a:off x="3193720" y="5009055"/>
            <a:ext cx="2730261" cy="323093"/>
          </a:xfrm>
          <a:prstGeom prst="roundRect">
            <a:avLst/>
          </a:prstGeom>
          <a:solidFill>
            <a:srgbClr val="92D050"/>
          </a:solidFill>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sz="1200" b="1" dirty="0" smtClean="0">
                <a:solidFill>
                  <a:schemeClr val="bg1"/>
                </a:solidFill>
                <a:latin typeface="+mn-ea"/>
              </a:rPr>
              <a:t>一人で抱え込まない</a:t>
            </a:r>
            <a:endParaRPr lang="ja-JP" altLang="en-US" sz="1200" b="1" dirty="0">
              <a:solidFill>
                <a:schemeClr val="bg1"/>
              </a:solidFill>
              <a:latin typeface="+mn-ea"/>
            </a:endParaRPr>
          </a:p>
        </p:txBody>
      </p:sp>
      <p:sp>
        <p:nvSpPr>
          <p:cNvPr id="101" name="テキスト ボックス 100"/>
          <p:cNvSpPr txBox="1"/>
          <p:nvPr/>
        </p:nvSpPr>
        <p:spPr>
          <a:xfrm>
            <a:off x="3092867" y="2016000"/>
            <a:ext cx="2905340" cy="430887"/>
          </a:xfrm>
          <a:prstGeom prst="rect">
            <a:avLst/>
          </a:prstGeom>
          <a:noFill/>
        </p:spPr>
        <p:txBody>
          <a:bodyPr wrap="square" rtlCol="0">
            <a:spAutoFit/>
          </a:bodyPr>
          <a:lstStyle/>
          <a:p>
            <a:pPr>
              <a:spcBef>
                <a:spcPts val="600"/>
              </a:spcBef>
            </a:pPr>
            <a:r>
              <a:rPr kumimoji="1" lang="ja-JP" altLang="en-US" sz="1100" b="1" dirty="0" smtClean="0">
                <a:latin typeface="+mn-ea"/>
              </a:rPr>
              <a:t>   スマートフォン等を利用した盗撮に関す  </a:t>
            </a:r>
            <a:r>
              <a:rPr kumimoji="1" lang="en-US" altLang="ja-JP" sz="1100" b="1" dirty="0">
                <a:latin typeface="+mn-ea"/>
              </a:rPr>
              <a:t> </a:t>
            </a:r>
            <a:endParaRPr kumimoji="1" lang="en-US" altLang="ja-JP" sz="1100" b="1" dirty="0" smtClean="0">
              <a:latin typeface="+mn-ea"/>
            </a:endParaRPr>
          </a:p>
          <a:p>
            <a:r>
              <a:rPr kumimoji="1" lang="en-US" altLang="ja-JP" sz="1100" b="1" dirty="0">
                <a:latin typeface="+mn-ea"/>
              </a:rPr>
              <a:t> </a:t>
            </a:r>
            <a:r>
              <a:rPr kumimoji="1" lang="en-US" altLang="ja-JP" sz="1100" b="1" dirty="0" smtClean="0">
                <a:latin typeface="+mn-ea"/>
              </a:rPr>
              <a:t>  </a:t>
            </a:r>
            <a:r>
              <a:rPr kumimoji="1" lang="ja-JP" altLang="en-US" sz="1100" b="1" dirty="0" smtClean="0">
                <a:latin typeface="+mn-ea"/>
              </a:rPr>
              <a:t>る事案が増えています。</a:t>
            </a:r>
            <a:endParaRPr kumimoji="1" lang="en-US" altLang="ja-JP" sz="1100" b="1" dirty="0" smtClean="0">
              <a:latin typeface="+mn-ea"/>
            </a:endParaRPr>
          </a:p>
        </p:txBody>
      </p:sp>
      <p:pic>
        <p:nvPicPr>
          <p:cNvPr id="80" name="図 7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460799" y="5952391"/>
            <a:ext cx="454002" cy="560496"/>
          </a:xfrm>
          <a:prstGeom prst="rect">
            <a:avLst/>
          </a:prstGeom>
        </p:spPr>
      </p:pic>
      <p:sp>
        <p:nvSpPr>
          <p:cNvPr id="129" name="テキスト ボックス 128"/>
          <p:cNvSpPr txBox="1"/>
          <p:nvPr/>
        </p:nvSpPr>
        <p:spPr>
          <a:xfrm>
            <a:off x="3153248" y="3654000"/>
            <a:ext cx="2899833" cy="738664"/>
          </a:xfrm>
          <a:prstGeom prst="rect">
            <a:avLst/>
          </a:prstGeom>
          <a:noFill/>
        </p:spPr>
        <p:txBody>
          <a:bodyPr wrap="square" rtlCol="0">
            <a:spAutoFit/>
          </a:bodyPr>
          <a:lstStyle/>
          <a:p>
            <a:r>
              <a:rPr kumimoji="1" lang="ja-JP" altLang="en-US" sz="1100" b="1" dirty="0" smtClean="0">
                <a:latin typeface="+mn-ea"/>
              </a:rPr>
              <a:t>  性的な部位や下着が写っている写真や</a:t>
            </a:r>
            <a:endParaRPr kumimoji="1" lang="en-US" altLang="ja-JP" sz="1100" b="1" dirty="0" smtClean="0">
              <a:latin typeface="+mn-ea"/>
            </a:endParaRPr>
          </a:p>
          <a:p>
            <a:r>
              <a:rPr kumimoji="1" lang="ja-JP" altLang="en-US" sz="1100" b="1" dirty="0" smtClean="0">
                <a:latin typeface="+mn-ea"/>
              </a:rPr>
              <a:t>  動画を「盗撮」された場合</a:t>
            </a:r>
            <a:endParaRPr kumimoji="1" lang="en-US" altLang="ja-JP" sz="1100" b="1" dirty="0" smtClean="0">
              <a:latin typeface="+mn-ea"/>
            </a:endParaRPr>
          </a:p>
          <a:p>
            <a:pPr>
              <a:lnSpc>
                <a:spcPts val="1200"/>
              </a:lnSpc>
            </a:pPr>
            <a:endParaRPr kumimoji="1" lang="en-US" altLang="ja-JP" sz="1200" dirty="0">
              <a:latin typeface="+mn-ea"/>
            </a:endParaRPr>
          </a:p>
          <a:p>
            <a:pPr algn="r">
              <a:lnSpc>
                <a:spcPts val="1200"/>
              </a:lnSpc>
            </a:pPr>
            <a:r>
              <a:rPr kumimoji="1" lang="ja-JP" altLang="en-US" sz="1200" dirty="0">
                <a:latin typeface="+mn-ea"/>
              </a:rPr>
              <a:t>　　　　　　</a:t>
            </a:r>
            <a:r>
              <a:rPr kumimoji="1" lang="ja-JP" altLang="en-US" sz="1100" dirty="0">
                <a:latin typeface="+mn-ea"/>
              </a:rPr>
              <a:t>という犯罪の被害です</a:t>
            </a:r>
            <a:r>
              <a:rPr kumimoji="1" lang="ja-JP" altLang="en-US" sz="1100" dirty="0" smtClean="0">
                <a:latin typeface="+mn-ea"/>
              </a:rPr>
              <a:t>。</a:t>
            </a:r>
            <a:endParaRPr kumimoji="1" lang="en-US" altLang="ja-JP" sz="1100" dirty="0" smtClean="0">
              <a:latin typeface="+mn-ea"/>
            </a:endParaRPr>
          </a:p>
        </p:txBody>
      </p:sp>
      <p:sp>
        <p:nvSpPr>
          <p:cNvPr id="96" name="テキスト ボックス 95"/>
          <p:cNvSpPr txBox="1"/>
          <p:nvPr/>
        </p:nvSpPr>
        <p:spPr>
          <a:xfrm>
            <a:off x="375797" y="5518573"/>
            <a:ext cx="2960760" cy="271869"/>
          </a:xfrm>
          <a:prstGeom prst="rect">
            <a:avLst/>
          </a:prstGeom>
          <a:noFill/>
        </p:spPr>
        <p:txBody>
          <a:bodyPr wrap="square" rtlCol="0">
            <a:spAutoFit/>
          </a:bodyPr>
          <a:lstStyle/>
          <a:p>
            <a:pPr>
              <a:lnSpc>
                <a:spcPts val="1400"/>
              </a:lnSpc>
            </a:pPr>
            <a:r>
              <a:rPr kumimoji="1" lang="ja-JP" altLang="en-US" sz="1400" dirty="0" smtClean="0">
                <a:latin typeface="HGS創英角ｺﾞｼｯｸUB" panose="020B0900000000000000" pitchFamily="50" charset="-128"/>
                <a:ea typeface="HGS創英角ｺﾞｼｯｸUB" panose="020B0900000000000000" pitchFamily="50" charset="-128"/>
              </a:rPr>
              <a:t>　　　</a:t>
            </a:r>
            <a:r>
              <a:rPr kumimoji="1" lang="ja-JP" altLang="en-US" sz="1400" dirty="0">
                <a:latin typeface="HGS創英角ｺﾞｼｯｸUB" panose="020B0900000000000000" pitchFamily="50" charset="-128"/>
                <a:ea typeface="HGS創英角ｺﾞｼｯｸUB" panose="020B0900000000000000" pitchFamily="50" charset="-128"/>
              </a:rPr>
              <a:t>　</a:t>
            </a:r>
            <a:endParaRPr kumimoji="1" lang="ja-JP" altLang="en-US" sz="1200" dirty="0">
              <a:latin typeface="+mn-ea"/>
            </a:endParaRPr>
          </a:p>
        </p:txBody>
      </p:sp>
      <p:sp>
        <p:nvSpPr>
          <p:cNvPr id="119" name="正方形/長方形 118"/>
          <p:cNvSpPr/>
          <p:nvPr/>
        </p:nvSpPr>
        <p:spPr>
          <a:xfrm>
            <a:off x="3460458" y="4039200"/>
            <a:ext cx="864000" cy="320400"/>
          </a:xfrm>
          <a:prstGeom prst="rect">
            <a:avLst/>
          </a:prstGeom>
          <a:solidFill>
            <a:schemeClr val="accent4">
              <a:lumMod val="20000"/>
              <a:lumOff val="8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zh-TW" altLang="en-US" sz="1600" b="1" dirty="0" smtClean="0">
                <a:solidFill>
                  <a:schemeClr val="accent2"/>
                </a:solidFill>
                <a:latin typeface="游ゴシック" panose="020B0400000000000000" pitchFamily="50" charset="-128"/>
                <a:ea typeface="游ゴシック" panose="020B0400000000000000" pitchFamily="50" charset="-128"/>
              </a:rPr>
              <a:t>撮影罪</a:t>
            </a:r>
            <a:r>
              <a:rPr kumimoji="1" lang="ja-JP" altLang="en-US" b="1" dirty="0" smtClean="0">
                <a:solidFill>
                  <a:srgbClr val="FF0000"/>
                </a:solidFill>
                <a:latin typeface="游ゴシック" panose="020B0400000000000000" pitchFamily="50" charset="-128"/>
                <a:ea typeface="游ゴシック" panose="020B0400000000000000" pitchFamily="50" charset="-128"/>
              </a:rPr>
              <a:t>　</a:t>
            </a:r>
            <a:r>
              <a:rPr kumimoji="1" lang="zh-TW" altLang="en-US" b="1" u="sng" dirty="0">
                <a:solidFill>
                  <a:srgbClr val="FF0000"/>
                </a:solidFill>
                <a:latin typeface="+mn-ea"/>
              </a:rPr>
              <a:t>　</a:t>
            </a:r>
            <a:endParaRPr kumimoji="1" lang="ja-JP" altLang="en-US" b="1" u="sng" dirty="0">
              <a:solidFill>
                <a:srgbClr val="FF0000"/>
              </a:solidFill>
              <a:latin typeface="+mn-ea"/>
            </a:endParaRPr>
          </a:p>
        </p:txBody>
      </p:sp>
      <p:sp>
        <p:nvSpPr>
          <p:cNvPr id="2" name="テキスト ボックス 1"/>
          <p:cNvSpPr txBox="1"/>
          <p:nvPr/>
        </p:nvSpPr>
        <p:spPr>
          <a:xfrm>
            <a:off x="7534657" y="72244"/>
            <a:ext cx="1599184" cy="400110"/>
          </a:xfrm>
          <a:prstGeom prst="rect">
            <a:avLst/>
          </a:prstGeom>
          <a:noFill/>
        </p:spPr>
        <p:txBody>
          <a:bodyPr wrap="square" rtlCol="0">
            <a:spAutoFit/>
          </a:bodyPr>
          <a:lstStyle/>
          <a:p>
            <a:pPr algn="dist"/>
            <a:r>
              <a:rPr kumimoji="1" lang="ja-JP" altLang="en-US" sz="1000" b="1" dirty="0" smtClean="0">
                <a:solidFill>
                  <a:schemeClr val="bg1"/>
                </a:solidFill>
              </a:rPr>
              <a:t>都立</a:t>
            </a:r>
            <a:r>
              <a:rPr kumimoji="1" lang="ja-JP" altLang="en-US" sz="1000" b="1" dirty="0">
                <a:solidFill>
                  <a:schemeClr val="bg1"/>
                </a:solidFill>
              </a:rPr>
              <a:t>井草</a:t>
            </a:r>
            <a:r>
              <a:rPr kumimoji="1" lang="ja-JP" altLang="en-US" sz="1000" b="1" dirty="0" smtClean="0">
                <a:solidFill>
                  <a:schemeClr val="bg1"/>
                </a:solidFill>
              </a:rPr>
              <a:t>高等学校</a:t>
            </a:r>
            <a:endParaRPr kumimoji="1" lang="en-US" altLang="ja-JP" sz="1000" b="1" dirty="0" smtClean="0">
              <a:solidFill>
                <a:schemeClr val="bg1"/>
              </a:solidFill>
            </a:endParaRPr>
          </a:p>
          <a:p>
            <a:pPr algn="dist"/>
            <a:r>
              <a:rPr kumimoji="1" lang="ja-JP" altLang="en-US" sz="1000" b="1" smtClean="0">
                <a:solidFill>
                  <a:schemeClr val="bg1"/>
                </a:solidFill>
              </a:rPr>
              <a:t>令和６年</a:t>
            </a:r>
            <a:r>
              <a:rPr kumimoji="1" lang="ja-JP" altLang="en-US" sz="1000" b="1" smtClean="0">
                <a:solidFill>
                  <a:schemeClr val="bg1"/>
                </a:solidFill>
              </a:rPr>
              <a:t>３月</a:t>
            </a:r>
            <a:r>
              <a:rPr kumimoji="1" lang="ja-JP" altLang="en-US" sz="1000" b="1" dirty="0">
                <a:solidFill>
                  <a:schemeClr val="bg1"/>
                </a:solidFill>
              </a:rPr>
              <a:t>４</a:t>
            </a:r>
            <a:r>
              <a:rPr kumimoji="1" lang="ja-JP" altLang="en-US" sz="1000" b="1" smtClean="0">
                <a:solidFill>
                  <a:schemeClr val="bg1"/>
                </a:solidFill>
              </a:rPr>
              <a:t>日</a:t>
            </a:r>
            <a:endParaRPr kumimoji="1" lang="ja-JP" altLang="en-US" sz="1000" b="1" dirty="0">
              <a:solidFill>
                <a:schemeClr val="bg1"/>
              </a:solidFill>
            </a:endParaRPr>
          </a:p>
        </p:txBody>
      </p:sp>
      <p:sp>
        <p:nvSpPr>
          <p:cNvPr id="135" name="テキスト ボックス 134"/>
          <p:cNvSpPr txBox="1"/>
          <p:nvPr/>
        </p:nvSpPr>
        <p:spPr>
          <a:xfrm>
            <a:off x="155144" y="3690000"/>
            <a:ext cx="2340971" cy="1243930"/>
          </a:xfrm>
          <a:prstGeom prst="rect">
            <a:avLst/>
          </a:prstGeom>
          <a:noFill/>
          <a:ln w="38100">
            <a:noFill/>
          </a:ln>
        </p:spPr>
        <p:txBody>
          <a:bodyPr wrap="square" rtlCol="0">
            <a:spAutoFit/>
          </a:bodyPr>
          <a:lstStyle/>
          <a:p>
            <a:r>
              <a:rPr lang="ja-JP" altLang="en-US" sz="1100" b="1" spc="-100" dirty="0" smtClean="0">
                <a:latin typeface="+mn-ea"/>
              </a:rPr>
              <a:t> 本人が「苦痛」を感じていたら</a:t>
            </a:r>
            <a:endParaRPr lang="en-US" altLang="ja-JP" sz="1100" b="1" spc="-100" dirty="0" smtClean="0">
              <a:latin typeface="+mn-ea"/>
            </a:endParaRPr>
          </a:p>
          <a:p>
            <a:pPr>
              <a:lnSpc>
                <a:spcPts val="2500"/>
              </a:lnSpc>
              <a:spcBef>
                <a:spcPts val="1200"/>
              </a:spcBef>
            </a:pPr>
            <a:r>
              <a:rPr lang="ja-JP" altLang="en-US" sz="1100" b="1" dirty="0">
                <a:latin typeface="+mn-ea"/>
              </a:rPr>
              <a:t>　</a:t>
            </a:r>
            <a:r>
              <a:rPr lang="ja-JP" altLang="en-US" sz="1100" b="1" dirty="0" smtClean="0">
                <a:latin typeface="+mn-ea"/>
              </a:rPr>
              <a:t>　　　　　　　　　　</a:t>
            </a:r>
            <a:r>
              <a:rPr lang="ja-JP" altLang="en-US" sz="1100" dirty="0" smtClean="0">
                <a:latin typeface="+mn-ea"/>
              </a:rPr>
              <a:t>です。</a:t>
            </a:r>
            <a:r>
              <a:rPr lang="ja-JP" altLang="en-US" sz="1100" b="1" dirty="0" smtClean="0">
                <a:latin typeface="+mn-ea"/>
              </a:rPr>
              <a:t>　　</a:t>
            </a:r>
            <a:endParaRPr lang="en-US" altLang="ja-JP" sz="1100" b="1" dirty="0" smtClean="0">
              <a:latin typeface="+mn-ea"/>
            </a:endParaRPr>
          </a:p>
          <a:p>
            <a:endParaRPr lang="en-US" altLang="ja-JP" sz="1100" b="1" dirty="0">
              <a:latin typeface="+mn-ea"/>
            </a:endParaRPr>
          </a:p>
          <a:p>
            <a:endParaRPr lang="en-US" altLang="ja-JP" sz="1100" b="1" dirty="0" smtClean="0">
              <a:latin typeface="+mn-ea"/>
            </a:endParaRPr>
          </a:p>
          <a:p>
            <a:endParaRPr kumimoji="1" lang="ja-JP" altLang="en-US" sz="1100" b="1" dirty="0">
              <a:latin typeface="+mn-ea"/>
            </a:endParaRPr>
          </a:p>
        </p:txBody>
      </p:sp>
      <p:sp>
        <p:nvSpPr>
          <p:cNvPr id="136" name="テキスト ボックス 135"/>
          <p:cNvSpPr txBox="1"/>
          <p:nvPr/>
        </p:nvSpPr>
        <p:spPr>
          <a:xfrm>
            <a:off x="189362" y="4375211"/>
            <a:ext cx="2637137" cy="600164"/>
          </a:xfrm>
          <a:prstGeom prst="rect">
            <a:avLst/>
          </a:prstGeom>
          <a:noFill/>
          <a:ln>
            <a:noFill/>
          </a:ln>
        </p:spPr>
        <p:txBody>
          <a:bodyPr wrap="square" rtlCol="0">
            <a:spAutoFit/>
          </a:bodyPr>
          <a:lstStyle/>
          <a:p>
            <a:r>
              <a:rPr lang="ja-JP" altLang="en-US" sz="1100" b="1" dirty="0" smtClean="0">
                <a:latin typeface="+mn-ea"/>
              </a:rPr>
              <a:t>「好意で行った」、「悪意はない」、</a:t>
            </a:r>
            <a:endParaRPr lang="en-US" altLang="ja-JP" sz="1100" b="1" dirty="0" smtClean="0">
              <a:latin typeface="+mn-ea"/>
            </a:endParaRPr>
          </a:p>
          <a:p>
            <a:r>
              <a:rPr lang="ja-JP" altLang="en-US" sz="1100" b="1" dirty="0" smtClean="0">
                <a:latin typeface="+mn-ea"/>
              </a:rPr>
              <a:t>「本人もいじめている」</a:t>
            </a:r>
            <a:r>
              <a:rPr lang="ja-JP" altLang="en-US" sz="1100" dirty="0" smtClean="0">
                <a:latin typeface="+mn-ea"/>
              </a:rPr>
              <a:t>などの場合でも「いじめ」となる場合があります。</a:t>
            </a:r>
            <a:endParaRPr lang="en-US" altLang="ja-JP" sz="1100" dirty="0" smtClean="0">
              <a:latin typeface="+mn-ea"/>
            </a:endParaRPr>
          </a:p>
        </p:txBody>
      </p:sp>
      <p:sp>
        <p:nvSpPr>
          <p:cNvPr id="138" name="正方形/長方形 137"/>
          <p:cNvSpPr/>
          <p:nvPr/>
        </p:nvSpPr>
        <p:spPr>
          <a:xfrm>
            <a:off x="785083" y="4039154"/>
            <a:ext cx="864000" cy="321306"/>
          </a:xfrm>
          <a:prstGeom prst="rect">
            <a:avLst/>
          </a:prstGeom>
          <a:solidFill>
            <a:schemeClr val="accent4">
              <a:lumMod val="20000"/>
              <a:lumOff val="8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ja-JP" altLang="en-US" b="1" dirty="0" smtClean="0">
                <a:solidFill>
                  <a:schemeClr val="accent2"/>
                </a:solidFill>
                <a:latin typeface="+mn-ea"/>
              </a:rPr>
              <a:t>いじめ</a:t>
            </a:r>
            <a:endParaRPr kumimoji="1" lang="ja-JP" altLang="en-US" b="1" dirty="0">
              <a:solidFill>
                <a:schemeClr val="accent2"/>
              </a:solidFill>
              <a:latin typeface="+mn-ea"/>
            </a:endParaRPr>
          </a:p>
        </p:txBody>
      </p:sp>
      <p:sp>
        <p:nvSpPr>
          <p:cNvPr id="139" name="テキスト ボックス 138"/>
          <p:cNvSpPr txBox="1"/>
          <p:nvPr/>
        </p:nvSpPr>
        <p:spPr>
          <a:xfrm>
            <a:off x="128386" y="5714738"/>
            <a:ext cx="2865782" cy="1046440"/>
          </a:xfrm>
          <a:prstGeom prst="rect">
            <a:avLst/>
          </a:prstGeom>
          <a:noFill/>
        </p:spPr>
        <p:txBody>
          <a:bodyPr wrap="square" rtlCol="0">
            <a:spAutoFit/>
          </a:bodyPr>
          <a:lstStyle/>
          <a:p>
            <a:pPr marL="176213" indent="-176213"/>
            <a:r>
              <a:rPr kumimoji="1" lang="ja-JP" altLang="en-US" sz="1100" dirty="0">
                <a:latin typeface="+mn-ea"/>
              </a:rPr>
              <a:t>　</a:t>
            </a:r>
            <a:r>
              <a:rPr kumimoji="1" lang="ja-JP" altLang="en-US" sz="1100" dirty="0" smtClean="0">
                <a:latin typeface="+mn-ea"/>
              </a:rPr>
              <a:t> 嫌なことや悲しいことがあったら、家族や先生、友達に話してください。</a:t>
            </a:r>
            <a:endParaRPr kumimoji="1" lang="en-US" altLang="ja-JP" sz="1100" dirty="0" smtClean="0">
              <a:latin typeface="+mn-ea"/>
            </a:endParaRPr>
          </a:p>
          <a:p>
            <a:pPr>
              <a:spcBef>
                <a:spcPts val="600"/>
              </a:spcBef>
            </a:pPr>
            <a:r>
              <a:rPr kumimoji="1" lang="ja-JP" altLang="en-US" sz="1100" b="1" dirty="0" smtClean="0">
                <a:solidFill>
                  <a:srgbClr val="FF0000"/>
                </a:solidFill>
                <a:latin typeface="+mn-ea"/>
              </a:rPr>
              <a:t>＜教育相談等の充実に向けた取組＞</a:t>
            </a:r>
            <a:endParaRPr kumimoji="1" lang="en-US" altLang="ja-JP" sz="1100" b="1" dirty="0" smtClean="0">
              <a:solidFill>
                <a:srgbClr val="FF0000"/>
              </a:solidFill>
              <a:latin typeface="+mn-ea"/>
            </a:endParaRPr>
          </a:p>
          <a:p>
            <a:r>
              <a:rPr kumimoji="1" lang="ja-JP" altLang="en-US" sz="1100" dirty="0" smtClean="0">
                <a:latin typeface="+mn-ea"/>
              </a:rPr>
              <a:t>　</a:t>
            </a:r>
            <a:r>
              <a:rPr kumimoji="1" lang="ja-JP" altLang="en-US" sz="1050" dirty="0" smtClean="0">
                <a:latin typeface="+mn-ea"/>
              </a:rPr>
              <a:t>・いじめに関するアンケート</a:t>
            </a:r>
            <a:endParaRPr kumimoji="1" lang="en-US" altLang="ja-JP" sz="1050" dirty="0" smtClean="0">
              <a:latin typeface="+mn-ea"/>
            </a:endParaRPr>
          </a:p>
          <a:p>
            <a:pPr>
              <a:spcBef>
                <a:spcPts val="300"/>
              </a:spcBef>
            </a:pPr>
            <a:r>
              <a:rPr kumimoji="1" lang="ja-JP" altLang="en-US" sz="1050" dirty="0" smtClean="0">
                <a:latin typeface="+mn-ea"/>
              </a:rPr>
              <a:t>　・スクールカウンセラーの配置</a:t>
            </a:r>
            <a:endParaRPr kumimoji="1" lang="ja-JP" altLang="en-US" sz="1050" dirty="0">
              <a:latin typeface="+mn-ea"/>
            </a:endParaRPr>
          </a:p>
        </p:txBody>
      </p:sp>
      <p:sp>
        <p:nvSpPr>
          <p:cNvPr id="140" name="テキスト ボックス 139"/>
          <p:cNvSpPr txBox="1"/>
          <p:nvPr/>
        </p:nvSpPr>
        <p:spPr>
          <a:xfrm>
            <a:off x="144361" y="5336212"/>
            <a:ext cx="2812404" cy="430887"/>
          </a:xfrm>
          <a:prstGeom prst="rect">
            <a:avLst/>
          </a:prstGeom>
          <a:noFill/>
        </p:spPr>
        <p:txBody>
          <a:bodyPr wrap="square" rtlCol="0">
            <a:spAutoFit/>
          </a:bodyPr>
          <a:lstStyle/>
          <a:p>
            <a:r>
              <a:rPr kumimoji="1" lang="ja-JP" altLang="en-US" sz="1100" b="1" dirty="0" smtClean="0"/>
              <a:t>都立高校は、いじめを生まない、許さない学校づくりに取り組んでいます。</a:t>
            </a:r>
            <a:endParaRPr kumimoji="1" lang="en-US" altLang="ja-JP" sz="1100" dirty="0" smtClean="0"/>
          </a:p>
        </p:txBody>
      </p:sp>
      <p:sp>
        <p:nvSpPr>
          <p:cNvPr id="141" name="テキスト ボックス 140"/>
          <p:cNvSpPr txBox="1"/>
          <p:nvPr/>
        </p:nvSpPr>
        <p:spPr>
          <a:xfrm>
            <a:off x="3186613" y="5335200"/>
            <a:ext cx="2828699" cy="430887"/>
          </a:xfrm>
          <a:prstGeom prst="rect">
            <a:avLst/>
          </a:prstGeom>
          <a:noFill/>
        </p:spPr>
        <p:txBody>
          <a:bodyPr wrap="square" rtlCol="0">
            <a:spAutoFit/>
          </a:bodyPr>
          <a:lstStyle/>
          <a:p>
            <a:r>
              <a:rPr kumimoji="1" lang="ja-JP" altLang="en-US" sz="1100" b="1" spc="-150" dirty="0" smtClean="0"/>
              <a:t>都立高校は、警察と連携し、解決に向けた取組を速やかに実施します。</a:t>
            </a:r>
            <a:endParaRPr kumimoji="1" lang="en-US" altLang="ja-JP" sz="1100" spc="-150" dirty="0" smtClean="0"/>
          </a:p>
        </p:txBody>
      </p:sp>
      <p:sp>
        <p:nvSpPr>
          <p:cNvPr id="142" name="テキスト ボックス 141"/>
          <p:cNvSpPr txBox="1"/>
          <p:nvPr/>
        </p:nvSpPr>
        <p:spPr>
          <a:xfrm>
            <a:off x="3175636" y="5713200"/>
            <a:ext cx="2761009" cy="1054135"/>
          </a:xfrm>
          <a:prstGeom prst="rect">
            <a:avLst/>
          </a:prstGeom>
          <a:noFill/>
        </p:spPr>
        <p:txBody>
          <a:bodyPr wrap="square" rtlCol="0">
            <a:spAutoFit/>
          </a:bodyPr>
          <a:lstStyle/>
          <a:p>
            <a:pPr marL="176213" indent="-176213"/>
            <a:r>
              <a:rPr kumimoji="1" lang="ja-JP" altLang="en-US" sz="1100" spc="-100" dirty="0">
                <a:latin typeface="+mn-ea"/>
              </a:rPr>
              <a:t>　</a:t>
            </a:r>
            <a:r>
              <a:rPr kumimoji="1" lang="ja-JP" altLang="en-US" sz="1100" spc="-100" dirty="0" smtClean="0">
                <a:latin typeface="+mn-ea"/>
              </a:rPr>
              <a:t> 被害</a:t>
            </a:r>
            <a:r>
              <a:rPr kumimoji="1" lang="ja-JP" altLang="en-US" sz="1100" spc="-100" dirty="0">
                <a:latin typeface="+mn-ea"/>
              </a:rPr>
              <a:t>に遭った</a:t>
            </a:r>
            <a:r>
              <a:rPr kumimoji="1" lang="ja-JP" altLang="en-US" sz="1100" spc="-100" dirty="0" smtClean="0">
                <a:latin typeface="+mn-ea"/>
              </a:rPr>
              <a:t>、被害</a:t>
            </a:r>
            <a:r>
              <a:rPr kumimoji="1" lang="ja-JP" altLang="en-US" sz="1100" spc="-100" dirty="0">
                <a:latin typeface="+mn-ea"/>
              </a:rPr>
              <a:t>に遭った</a:t>
            </a:r>
            <a:r>
              <a:rPr kumimoji="1" lang="ja-JP" altLang="en-US" sz="1100" spc="-100" dirty="0" smtClean="0">
                <a:latin typeface="+mn-ea"/>
              </a:rPr>
              <a:t>かもと思った</a:t>
            </a:r>
            <a:r>
              <a:rPr kumimoji="1" lang="ja-JP" altLang="en-US" sz="1100" spc="-100" dirty="0">
                <a:latin typeface="+mn-ea"/>
              </a:rPr>
              <a:t>場合は迷わず相談してください。</a:t>
            </a:r>
          </a:p>
          <a:p>
            <a:pPr>
              <a:spcBef>
                <a:spcPts val="600"/>
              </a:spcBef>
            </a:pPr>
            <a:r>
              <a:rPr kumimoji="1" lang="ja-JP" altLang="en-US" sz="1100" b="1" dirty="0" smtClean="0">
                <a:solidFill>
                  <a:srgbClr val="FF0000"/>
                </a:solidFill>
                <a:latin typeface="+mn-ea"/>
              </a:rPr>
              <a:t>＜情報モラル向上に向けた取組＞</a:t>
            </a:r>
            <a:endParaRPr kumimoji="1" lang="en-US" altLang="ja-JP" sz="1100" b="1" dirty="0" smtClean="0">
              <a:solidFill>
                <a:srgbClr val="FF0000"/>
              </a:solidFill>
              <a:latin typeface="+mn-ea"/>
            </a:endParaRPr>
          </a:p>
          <a:p>
            <a:r>
              <a:rPr kumimoji="1" lang="ja-JP" altLang="en-US" sz="1100" dirty="0" smtClean="0">
                <a:latin typeface="+mn-ea"/>
              </a:rPr>
              <a:t>　</a:t>
            </a:r>
            <a:r>
              <a:rPr kumimoji="1" lang="ja-JP" altLang="en-US" sz="1050" dirty="0" smtClean="0">
                <a:latin typeface="+mn-ea"/>
              </a:rPr>
              <a:t>・「</a:t>
            </a:r>
            <a:r>
              <a:rPr kumimoji="1" lang="en-US" altLang="ja-JP" sz="1050" dirty="0" smtClean="0">
                <a:latin typeface="+mn-ea"/>
              </a:rPr>
              <a:t>SNS</a:t>
            </a:r>
            <a:r>
              <a:rPr kumimoji="1" lang="ja-JP" altLang="en-US" sz="1050" dirty="0" smtClean="0">
                <a:latin typeface="+mn-ea"/>
              </a:rPr>
              <a:t>東京ルール」の取組</a:t>
            </a:r>
            <a:endParaRPr kumimoji="1" lang="en-US" altLang="ja-JP" sz="1050" dirty="0" smtClean="0">
              <a:latin typeface="+mn-ea"/>
            </a:endParaRPr>
          </a:p>
          <a:p>
            <a:pPr>
              <a:spcBef>
                <a:spcPts val="300"/>
              </a:spcBef>
            </a:pPr>
            <a:r>
              <a:rPr kumimoji="1" lang="ja-JP" altLang="en-US" sz="1050" dirty="0" smtClean="0">
                <a:latin typeface="+mn-ea"/>
              </a:rPr>
              <a:t>　・</a:t>
            </a:r>
            <a:r>
              <a:rPr kumimoji="1" lang="ja-JP" altLang="en-US" sz="1050" dirty="0">
                <a:latin typeface="+mn-ea"/>
              </a:rPr>
              <a:t>学校非公式サイト等を</a:t>
            </a:r>
            <a:r>
              <a:rPr kumimoji="1" lang="ja-JP" altLang="en-US" sz="1050" dirty="0" smtClean="0">
                <a:latin typeface="+mn-ea"/>
              </a:rPr>
              <a:t>監視</a:t>
            </a:r>
            <a:r>
              <a:rPr kumimoji="1" lang="ja-JP" altLang="en-US" sz="1100" dirty="0" smtClean="0">
                <a:latin typeface="+mn-ea"/>
              </a:rPr>
              <a:t>　</a:t>
            </a:r>
            <a:endParaRPr kumimoji="1" lang="ja-JP" altLang="en-US" sz="1100" dirty="0">
              <a:latin typeface="+mn-ea"/>
            </a:endParaRPr>
          </a:p>
        </p:txBody>
      </p:sp>
      <p:sp>
        <p:nvSpPr>
          <p:cNvPr id="18" name="正方形/長方形 17"/>
          <p:cNvSpPr/>
          <p:nvPr/>
        </p:nvSpPr>
        <p:spPr>
          <a:xfrm>
            <a:off x="176647" y="2452256"/>
            <a:ext cx="2641616" cy="810490"/>
          </a:xfrm>
          <a:prstGeom prst="rect">
            <a:avLst/>
          </a:prstGeom>
          <a:noFill/>
          <a:ln w="3175">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6" name="正方形/長方形 125"/>
          <p:cNvSpPr/>
          <p:nvPr/>
        </p:nvSpPr>
        <p:spPr>
          <a:xfrm>
            <a:off x="3252354" y="2452256"/>
            <a:ext cx="2655685" cy="810490"/>
          </a:xfrm>
          <a:prstGeom prst="rect">
            <a:avLst/>
          </a:prstGeom>
          <a:noFill/>
          <a:ln w="3175">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0" name="正方形/長方形 129"/>
          <p:cNvSpPr/>
          <p:nvPr/>
        </p:nvSpPr>
        <p:spPr>
          <a:xfrm>
            <a:off x="6244937" y="2462646"/>
            <a:ext cx="2639292" cy="800099"/>
          </a:xfrm>
          <a:prstGeom prst="rect">
            <a:avLst/>
          </a:prstGeom>
          <a:noFill/>
          <a:ln w="3175">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3" name="テキスト ボックス 142"/>
          <p:cNvSpPr txBox="1"/>
          <p:nvPr/>
        </p:nvSpPr>
        <p:spPr>
          <a:xfrm>
            <a:off x="6179549" y="5714737"/>
            <a:ext cx="2865782" cy="1084912"/>
          </a:xfrm>
          <a:prstGeom prst="rect">
            <a:avLst/>
          </a:prstGeom>
          <a:noFill/>
        </p:spPr>
        <p:txBody>
          <a:bodyPr wrap="square" rtlCol="0">
            <a:spAutoFit/>
          </a:bodyPr>
          <a:lstStyle/>
          <a:p>
            <a:pPr marL="93663" indent="-93663"/>
            <a:r>
              <a:rPr kumimoji="1" lang="ja-JP" altLang="en-US" sz="1100" dirty="0">
                <a:latin typeface="+mn-ea"/>
              </a:rPr>
              <a:t>　</a:t>
            </a:r>
            <a:r>
              <a:rPr kumimoji="1" lang="ja-JP" altLang="en-US" sz="1100" dirty="0" smtClean="0">
                <a:latin typeface="+mn-ea"/>
              </a:rPr>
              <a:t>断るコツは２つ！「はっきり断る」、「その場を離れる」です。</a:t>
            </a:r>
            <a:endParaRPr kumimoji="1" lang="en-US" altLang="ja-JP" sz="1200" dirty="0" smtClean="0">
              <a:latin typeface="+mn-ea"/>
            </a:endParaRPr>
          </a:p>
          <a:p>
            <a:pPr>
              <a:spcBef>
                <a:spcPts val="600"/>
              </a:spcBef>
            </a:pPr>
            <a:r>
              <a:rPr kumimoji="1" lang="ja-JP" altLang="en-US" sz="1100" b="1" dirty="0" smtClean="0">
                <a:solidFill>
                  <a:srgbClr val="FF0000"/>
                </a:solidFill>
                <a:latin typeface="+mn-ea"/>
              </a:rPr>
              <a:t>＜薬物乱用防止に向けた取組＞</a:t>
            </a:r>
            <a:endParaRPr kumimoji="1" lang="en-US" altLang="ja-JP" sz="1100" b="1" dirty="0" smtClean="0">
              <a:solidFill>
                <a:srgbClr val="FF0000"/>
              </a:solidFill>
              <a:latin typeface="+mn-ea"/>
            </a:endParaRPr>
          </a:p>
          <a:p>
            <a:r>
              <a:rPr kumimoji="1" lang="ja-JP" altLang="en-US" sz="1100" dirty="0" smtClean="0">
                <a:latin typeface="+mn-ea"/>
              </a:rPr>
              <a:t>　</a:t>
            </a:r>
            <a:r>
              <a:rPr kumimoji="1" lang="ja-JP" altLang="en-US" sz="1050" dirty="0" smtClean="0">
                <a:latin typeface="+mn-ea"/>
              </a:rPr>
              <a:t>・ 薬物</a:t>
            </a:r>
            <a:r>
              <a:rPr kumimoji="1" lang="ja-JP" altLang="en-US" sz="1050" dirty="0">
                <a:latin typeface="+mn-ea"/>
              </a:rPr>
              <a:t>乱用防止教室の実施</a:t>
            </a:r>
          </a:p>
          <a:p>
            <a:pPr>
              <a:spcBef>
                <a:spcPts val="300"/>
              </a:spcBef>
            </a:pPr>
            <a:r>
              <a:rPr kumimoji="1" lang="ja-JP" altLang="en-US" sz="1050" dirty="0" smtClean="0">
                <a:latin typeface="+mn-ea"/>
              </a:rPr>
              <a:t>　・ </a:t>
            </a:r>
            <a:r>
              <a:rPr kumimoji="1" lang="ja-JP" altLang="en-US" sz="1050" dirty="0">
                <a:latin typeface="+mn-ea"/>
              </a:rPr>
              <a:t>警察</a:t>
            </a:r>
            <a:r>
              <a:rPr kumimoji="1" lang="ja-JP" altLang="en-US" sz="1050" dirty="0" smtClean="0">
                <a:latin typeface="+mn-ea"/>
              </a:rPr>
              <a:t>職員、学校薬剤師等と連携</a:t>
            </a:r>
            <a:endParaRPr kumimoji="1" lang="ja-JP" altLang="en-US" sz="1050" dirty="0">
              <a:latin typeface="+mn-ea"/>
            </a:endParaRPr>
          </a:p>
        </p:txBody>
      </p:sp>
      <p:sp>
        <p:nvSpPr>
          <p:cNvPr id="148" name="テキスト ボックス 147"/>
          <p:cNvSpPr txBox="1"/>
          <p:nvPr/>
        </p:nvSpPr>
        <p:spPr>
          <a:xfrm>
            <a:off x="6217439" y="5335200"/>
            <a:ext cx="2828699" cy="430887"/>
          </a:xfrm>
          <a:prstGeom prst="rect">
            <a:avLst/>
          </a:prstGeom>
          <a:noFill/>
        </p:spPr>
        <p:txBody>
          <a:bodyPr wrap="square" rtlCol="0">
            <a:spAutoFit/>
          </a:bodyPr>
          <a:lstStyle/>
          <a:p>
            <a:r>
              <a:rPr kumimoji="1" lang="ja-JP" altLang="en-US" sz="1100" b="1" spc="-170" dirty="0" smtClean="0"/>
              <a:t>薬物は、一度使用するだけで、人生を台無しにしてしまいます。はっきりと断りましょう。</a:t>
            </a:r>
            <a:endParaRPr kumimoji="1" lang="en-US" altLang="ja-JP" sz="1100" spc="-170" dirty="0" smtClean="0"/>
          </a:p>
        </p:txBody>
      </p:sp>
      <p:sp>
        <p:nvSpPr>
          <p:cNvPr id="24" name="テキスト ボックス 23"/>
          <p:cNvSpPr txBox="1"/>
          <p:nvPr/>
        </p:nvSpPr>
        <p:spPr>
          <a:xfrm>
            <a:off x="7302606" y="900053"/>
            <a:ext cx="1753576" cy="230832"/>
          </a:xfrm>
          <a:prstGeom prst="rect">
            <a:avLst/>
          </a:prstGeom>
          <a:noFill/>
        </p:spPr>
        <p:txBody>
          <a:bodyPr wrap="square" rtlCol="0">
            <a:spAutoFit/>
          </a:bodyPr>
          <a:lstStyle/>
          <a:p>
            <a:pPr>
              <a:lnSpc>
                <a:spcPct val="150000"/>
              </a:lnSpc>
            </a:pPr>
            <a:r>
              <a:rPr lang="en-US" altLang="ja-JP" sz="600" dirty="0">
                <a:latin typeface="メイリオ" panose="020B0604030504040204" pitchFamily="50" charset="-128"/>
                <a:ea typeface="メイリオ" panose="020B0604030504040204" pitchFamily="50" charset="-128"/>
              </a:rPr>
              <a:t>※</a:t>
            </a:r>
            <a:r>
              <a:rPr lang="ja-JP" altLang="en-US" sz="600" dirty="0">
                <a:latin typeface="メイリオ" panose="020B0604030504040204" pitchFamily="50" charset="-128"/>
                <a:ea typeface="メイリオ" panose="020B0604030504040204" pitchFamily="50" charset="-128"/>
              </a:rPr>
              <a:t>学校以外</a:t>
            </a:r>
            <a:r>
              <a:rPr lang="ja-JP" altLang="en-US" sz="600" dirty="0" smtClean="0">
                <a:latin typeface="メイリオ" panose="020B0604030504040204" pitchFamily="50" charset="-128"/>
                <a:ea typeface="メイリオ" panose="020B0604030504040204" pitchFamily="50" charset="-128"/>
              </a:rPr>
              <a:t>への相談先</a:t>
            </a:r>
            <a:r>
              <a:rPr lang="ja-JP" altLang="en-US" sz="600" dirty="0">
                <a:latin typeface="メイリオ" panose="020B0604030504040204" pitchFamily="50" charset="-128"/>
                <a:ea typeface="メイリオ" panose="020B0604030504040204" pitchFamily="50" charset="-128"/>
              </a:rPr>
              <a:t>は裏面を御覧ください。</a:t>
            </a:r>
            <a:endParaRPr kumimoji="1" lang="ja-JP" altLang="en-US" sz="600" dirty="0">
              <a:latin typeface="メイリオ" panose="020B0604030504040204" pitchFamily="50" charset="-128"/>
              <a:ea typeface="メイリオ" panose="020B0604030504040204" pitchFamily="50" charset="-128"/>
            </a:endParaRPr>
          </a:p>
        </p:txBody>
      </p:sp>
      <p:sp>
        <p:nvSpPr>
          <p:cNvPr id="152" name="テキスト ボックス 151"/>
          <p:cNvSpPr txBox="1"/>
          <p:nvPr/>
        </p:nvSpPr>
        <p:spPr>
          <a:xfrm>
            <a:off x="6205022" y="3654000"/>
            <a:ext cx="2734131" cy="738664"/>
          </a:xfrm>
          <a:prstGeom prst="rect">
            <a:avLst/>
          </a:prstGeom>
          <a:noFill/>
          <a:ln w="38100">
            <a:noFill/>
          </a:ln>
        </p:spPr>
        <p:txBody>
          <a:bodyPr wrap="square" rtlCol="0">
            <a:spAutoFit/>
          </a:bodyPr>
          <a:lstStyle/>
          <a:p>
            <a:r>
              <a:rPr lang="ja-JP" altLang="en-US" sz="1100" b="1" dirty="0" smtClean="0">
                <a:latin typeface="+mn-ea"/>
              </a:rPr>
              <a:t>「大麻が入った食品」を人にあげたり、持っていることも　　</a:t>
            </a:r>
            <a:endParaRPr lang="en-US" altLang="ja-JP" sz="1200" dirty="0" smtClean="0">
              <a:latin typeface="+mn-ea"/>
            </a:endParaRPr>
          </a:p>
          <a:p>
            <a:pPr>
              <a:lnSpc>
                <a:spcPts val="1200"/>
              </a:lnSpc>
            </a:pPr>
            <a:r>
              <a:rPr lang="ja-JP" altLang="en-US" sz="1200" dirty="0">
                <a:latin typeface="+mn-ea"/>
              </a:rPr>
              <a:t>　</a:t>
            </a:r>
            <a:r>
              <a:rPr lang="ja-JP" altLang="en-US" sz="1200" dirty="0" smtClean="0">
                <a:latin typeface="+mn-ea"/>
              </a:rPr>
              <a:t>　　　　　　　　　　</a:t>
            </a:r>
            <a:endParaRPr lang="en-US" altLang="ja-JP" sz="1200" dirty="0" smtClean="0">
              <a:latin typeface="+mn-ea"/>
            </a:endParaRPr>
          </a:p>
          <a:p>
            <a:pPr>
              <a:lnSpc>
                <a:spcPts val="1200"/>
              </a:lnSpc>
            </a:pPr>
            <a:r>
              <a:rPr lang="ja-JP" altLang="en-US" sz="1200" dirty="0">
                <a:latin typeface="+mn-ea"/>
              </a:rPr>
              <a:t>　</a:t>
            </a:r>
            <a:r>
              <a:rPr lang="ja-JP" altLang="en-US" sz="1200" dirty="0" smtClean="0">
                <a:latin typeface="+mn-ea"/>
              </a:rPr>
              <a:t>　　　　　　　　　　です。</a:t>
            </a:r>
            <a:r>
              <a:rPr lang="ja-JP" altLang="en-US" sz="1200" b="1" dirty="0" smtClean="0">
                <a:latin typeface="+mn-ea"/>
              </a:rPr>
              <a:t>　　</a:t>
            </a:r>
            <a:endParaRPr kumimoji="1" lang="ja-JP" altLang="en-US" sz="1200" b="1" dirty="0">
              <a:latin typeface="+mn-ea"/>
            </a:endParaRPr>
          </a:p>
        </p:txBody>
      </p:sp>
      <p:sp>
        <p:nvSpPr>
          <p:cNvPr id="153" name="正方形/長方形 152"/>
          <p:cNvSpPr/>
          <p:nvPr/>
        </p:nvSpPr>
        <p:spPr>
          <a:xfrm>
            <a:off x="6996368" y="4039200"/>
            <a:ext cx="864000" cy="320400"/>
          </a:xfrm>
          <a:prstGeom prst="rect">
            <a:avLst/>
          </a:prstGeom>
          <a:solidFill>
            <a:schemeClr val="accent4">
              <a:lumMod val="20000"/>
              <a:lumOff val="8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ja-JP" altLang="en-US" sz="1600" b="1" dirty="0" smtClean="0">
                <a:solidFill>
                  <a:schemeClr val="accent2"/>
                </a:solidFill>
                <a:latin typeface="+mn-ea"/>
              </a:rPr>
              <a:t>違法</a:t>
            </a:r>
            <a:endParaRPr kumimoji="1" lang="ja-JP" altLang="en-US" sz="1600" b="1" dirty="0">
              <a:solidFill>
                <a:schemeClr val="accent2"/>
              </a:solidFill>
              <a:latin typeface="+mn-ea"/>
            </a:endParaRPr>
          </a:p>
        </p:txBody>
      </p:sp>
      <p:sp>
        <p:nvSpPr>
          <p:cNvPr id="154" name="テキスト ボックス 153"/>
          <p:cNvSpPr txBox="1"/>
          <p:nvPr/>
        </p:nvSpPr>
        <p:spPr>
          <a:xfrm>
            <a:off x="6285695" y="4516477"/>
            <a:ext cx="2725949" cy="400110"/>
          </a:xfrm>
          <a:prstGeom prst="rect">
            <a:avLst/>
          </a:prstGeom>
          <a:noFill/>
        </p:spPr>
        <p:txBody>
          <a:bodyPr wrap="square" lIns="36000" rIns="36000" rtlCol="0">
            <a:spAutoFit/>
          </a:bodyPr>
          <a:lstStyle/>
          <a:p>
            <a:pPr>
              <a:lnSpc>
                <a:spcPts val="1200"/>
              </a:lnSpc>
            </a:pPr>
            <a:r>
              <a:rPr kumimoji="1" lang="ja-JP" altLang="en-US" sz="1100" dirty="0" smtClean="0">
                <a:latin typeface="+mn-ea"/>
              </a:rPr>
              <a:t>令和４年に</a:t>
            </a:r>
            <a:r>
              <a:rPr kumimoji="1" lang="ja-JP" altLang="en-US" sz="1100" b="1" dirty="0" smtClean="0">
                <a:latin typeface="+mn-ea"/>
              </a:rPr>
              <a:t>大麻事犯により検挙された高校生は</a:t>
            </a:r>
            <a:r>
              <a:rPr kumimoji="1" lang="en-US" altLang="ja-JP" sz="1100" b="1" dirty="0" smtClean="0">
                <a:latin typeface="+mn-ea"/>
              </a:rPr>
              <a:t>150</a:t>
            </a:r>
            <a:r>
              <a:rPr kumimoji="1" lang="ja-JP" altLang="en-US" sz="1100" b="1" dirty="0" smtClean="0">
                <a:latin typeface="+mn-ea"/>
              </a:rPr>
              <a:t>人</a:t>
            </a:r>
            <a:r>
              <a:rPr kumimoji="1" lang="ja-JP" altLang="en-US" sz="1100" dirty="0" smtClean="0">
                <a:latin typeface="+mn-ea"/>
              </a:rPr>
              <a:t>もいました。</a:t>
            </a:r>
            <a:endParaRPr kumimoji="1" lang="en-US" altLang="ja-JP" sz="1100" dirty="0" smtClean="0">
              <a:latin typeface="+mn-ea"/>
            </a:endParaRPr>
          </a:p>
        </p:txBody>
      </p:sp>
      <p:pic>
        <p:nvPicPr>
          <p:cNvPr id="29" name="図 2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351199" y="6201954"/>
            <a:ext cx="556738" cy="556738"/>
          </a:xfrm>
          <a:prstGeom prst="rect">
            <a:avLst/>
          </a:prstGeom>
        </p:spPr>
      </p:pic>
      <p:pic>
        <p:nvPicPr>
          <p:cNvPr id="31" name="図 3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396540" y="6244040"/>
            <a:ext cx="466965" cy="498761"/>
          </a:xfrm>
          <a:prstGeom prst="rect">
            <a:avLst/>
          </a:prstGeom>
        </p:spPr>
      </p:pic>
      <p:sp>
        <p:nvSpPr>
          <p:cNvPr id="156" name="テキスト ボックス 155"/>
          <p:cNvSpPr txBox="1"/>
          <p:nvPr/>
        </p:nvSpPr>
        <p:spPr>
          <a:xfrm>
            <a:off x="3076298" y="4529324"/>
            <a:ext cx="2899833" cy="430887"/>
          </a:xfrm>
          <a:prstGeom prst="rect">
            <a:avLst/>
          </a:prstGeom>
          <a:noFill/>
        </p:spPr>
        <p:txBody>
          <a:bodyPr wrap="square" rtlCol="0">
            <a:spAutoFit/>
          </a:bodyPr>
          <a:lstStyle/>
          <a:p>
            <a:r>
              <a:rPr kumimoji="1" lang="ja-JP" altLang="en-US" sz="1100" b="1" spc="-100" dirty="0" smtClean="0">
                <a:latin typeface="+mn-ea"/>
              </a:rPr>
              <a:t>「無理やり撮影されたり、怖くて断るのが</a:t>
            </a:r>
            <a:r>
              <a:rPr kumimoji="1" lang="ja-JP" altLang="en-US" sz="1100" b="1" spc="-100" dirty="0" err="1" smtClean="0">
                <a:latin typeface="+mn-ea"/>
              </a:rPr>
              <a:t>難し</a:t>
            </a:r>
            <a:endParaRPr kumimoji="1" lang="en-US" altLang="ja-JP" sz="1100" b="1" spc="-100" dirty="0" smtClean="0">
              <a:latin typeface="+mn-ea"/>
            </a:endParaRPr>
          </a:p>
          <a:p>
            <a:r>
              <a:rPr kumimoji="1" lang="en-US" altLang="ja-JP" sz="1100" b="1" spc="-100" dirty="0">
                <a:latin typeface="+mn-ea"/>
              </a:rPr>
              <a:t> </a:t>
            </a:r>
            <a:r>
              <a:rPr kumimoji="1" lang="en-US" altLang="ja-JP" sz="1100" b="1" spc="-100" dirty="0" smtClean="0">
                <a:latin typeface="+mn-ea"/>
              </a:rPr>
              <a:t>    </a:t>
            </a:r>
            <a:r>
              <a:rPr kumimoji="1" lang="ja-JP" altLang="en-US" sz="1100" b="1" spc="-100" dirty="0" smtClean="0">
                <a:latin typeface="+mn-ea"/>
              </a:rPr>
              <a:t>い状態で撮影されたりした」</a:t>
            </a:r>
            <a:r>
              <a:rPr kumimoji="1" lang="ja-JP" altLang="en-US" sz="1100" spc="-100" dirty="0">
                <a:latin typeface="+mn-ea"/>
              </a:rPr>
              <a:t>場合</a:t>
            </a:r>
            <a:r>
              <a:rPr kumimoji="1" lang="ja-JP" altLang="en-US" sz="1100" spc="-100" dirty="0" smtClean="0">
                <a:latin typeface="+mn-ea"/>
              </a:rPr>
              <a:t>も同様です。</a:t>
            </a:r>
            <a:r>
              <a:rPr kumimoji="1" lang="ja-JP" altLang="en-US" sz="1100" spc="-100" dirty="0">
                <a:latin typeface="+mn-ea"/>
              </a:rPr>
              <a:t>　</a:t>
            </a:r>
            <a:endParaRPr kumimoji="1" lang="en-US" altLang="ja-JP" sz="1100" spc="-100" dirty="0" smtClean="0">
              <a:latin typeface="+mn-ea"/>
            </a:endParaRPr>
          </a:p>
        </p:txBody>
      </p:sp>
      <p:sp>
        <p:nvSpPr>
          <p:cNvPr id="34" name="テキスト ボックス 33"/>
          <p:cNvSpPr txBox="1"/>
          <p:nvPr/>
        </p:nvSpPr>
        <p:spPr>
          <a:xfrm>
            <a:off x="375797" y="539026"/>
            <a:ext cx="8954638" cy="461665"/>
          </a:xfrm>
          <a:prstGeom prst="rect">
            <a:avLst/>
          </a:prstGeom>
          <a:noFill/>
        </p:spPr>
        <p:txBody>
          <a:bodyPr wrap="square" rtlCol="0">
            <a:spAutoFit/>
          </a:bodyPr>
          <a:lstStyle/>
          <a:p>
            <a:pPr>
              <a:spcBef>
                <a:spcPts val="1200"/>
              </a:spcBef>
            </a:pPr>
            <a:r>
              <a:rPr kumimoji="1" lang="ja-JP" altLang="en-US" sz="1200" dirty="0">
                <a:latin typeface="HG丸ｺﾞｼｯｸM-PRO" panose="020F0600000000000000" pitchFamily="50" charset="-128"/>
                <a:ea typeface="HG丸ｺﾞｼｯｸM-PRO" panose="020F0600000000000000" pitchFamily="50" charset="-128"/>
              </a:rPr>
              <a:t>高校生になると、交友関係が</a:t>
            </a:r>
            <a:r>
              <a:rPr kumimoji="1" lang="ja-JP" altLang="en-US" sz="1200" dirty="0" smtClean="0">
                <a:latin typeface="HG丸ｺﾞｼｯｸM-PRO" panose="020F0600000000000000" pitchFamily="50" charset="-128"/>
                <a:ea typeface="HG丸ｺﾞｼｯｸM-PRO" panose="020F0600000000000000" pitchFamily="50" charset="-128"/>
              </a:rPr>
              <a:t>広がり、予期せぬトラブルの被害者や加害者となる可能性</a:t>
            </a:r>
            <a:r>
              <a:rPr kumimoji="1" lang="ja-JP" altLang="en-US" sz="1200" dirty="0">
                <a:latin typeface="HG丸ｺﾞｼｯｸM-PRO" panose="020F0600000000000000" pitchFamily="50" charset="-128"/>
                <a:ea typeface="HG丸ｺﾞｼｯｸM-PRO" panose="020F0600000000000000" pitchFamily="50" charset="-128"/>
              </a:rPr>
              <a:t>があります。</a:t>
            </a:r>
            <a:endParaRPr kumimoji="1" lang="en-US" altLang="ja-JP" sz="1200" dirty="0">
              <a:latin typeface="HG丸ｺﾞｼｯｸM-PRO" panose="020F0600000000000000" pitchFamily="50" charset="-128"/>
              <a:ea typeface="HG丸ｺﾞｼｯｸM-PRO" panose="020F0600000000000000" pitchFamily="50" charset="-128"/>
            </a:endParaRPr>
          </a:p>
          <a:p>
            <a:r>
              <a:rPr kumimoji="1" lang="ja-JP" altLang="en-US" sz="1200" spc="-100" dirty="0" smtClean="0">
                <a:latin typeface="HG丸ｺﾞｼｯｸM-PRO" panose="020F0600000000000000" pitchFamily="50" charset="-128"/>
                <a:ea typeface="HG丸ｺﾞｼｯｸM-PRO" panose="020F0600000000000000" pitchFamily="50" charset="-128"/>
              </a:rPr>
              <a:t>トラブルに遭った場合</a:t>
            </a:r>
            <a:r>
              <a:rPr kumimoji="1" lang="ja-JP" altLang="en-US" sz="1200" spc="-100" dirty="0">
                <a:latin typeface="HG丸ｺﾞｼｯｸM-PRO" panose="020F0600000000000000" pitchFamily="50" charset="-128"/>
                <a:ea typeface="HG丸ｺﾞｼｯｸM-PRO" panose="020F0600000000000000" pitchFamily="50" charset="-128"/>
              </a:rPr>
              <a:t>や、心配なことがあれば、学校の先生など周囲の大人や身近にいる信頼できる大人に相談しましょう。</a:t>
            </a:r>
          </a:p>
        </p:txBody>
      </p:sp>
      <p:sp>
        <p:nvSpPr>
          <p:cNvPr id="3" name="テキスト ボックス 2"/>
          <p:cNvSpPr txBox="1"/>
          <p:nvPr/>
        </p:nvSpPr>
        <p:spPr>
          <a:xfrm>
            <a:off x="158497" y="2466000"/>
            <a:ext cx="2948557" cy="802784"/>
          </a:xfrm>
          <a:prstGeom prst="rect">
            <a:avLst/>
          </a:prstGeom>
          <a:noFill/>
        </p:spPr>
        <p:txBody>
          <a:bodyPr wrap="square" rtlCol="0">
            <a:spAutoFit/>
          </a:bodyPr>
          <a:lstStyle/>
          <a:p>
            <a:r>
              <a:rPr kumimoji="1" lang="ja-JP" altLang="en-US" sz="1050" dirty="0"/>
              <a:t>・運動が苦手な友人に「あなたのせい</a:t>
            </a:r>
            <a:r>
              <a:rPr kumimoji="1" lang="ja-JP" altLang="en-US" sz="1050" dirty="0" smtClean="0"/>
              <a:t>で負</a:t>
            </a:r>
            <a:endParaRPr kumimoji="1" lang="en-US" altLang="ja-JP" sz="1050" dirty="0" smtClean="0"/>
          </a:p>
          <a:p>
            <a:r>
              <a:rPr kumimoji="1" lang="ja-JP" altLang="en-US" sz="1050" dirty="0"/>
              <a:t>　</a:t>
            </a:r>
            <a:r>
              <a:rPr kumimoji="1" lang="ja-JP" altLang="en-US" sz="1050" dirty="0" smtClean="0"/>
              <a:t>けた</a:t>
            </a:r>
            <a:r>
              <a:rPr kumimoji="1" lang="ja-JP" altLang="en-US" sz="1050" dirty="0"/>
              <a:t>の分かってるの！」と問い詰めた</a:t>
            </a:r>
            <a:r>
              <a:rPr kumimoji="1" lang="ja-JP" altLang="en-US" sz="1050" dirty="0" smtClean="0"/>
              <a:t>。</a:t>
            </a:r>
            <a:endParaRPr kumimoji="1" lang="en-US" altLang="ja-JP" sz="1050" dirty="0" smtClean="0"/>
          </a:p>
          <a:p>
            <a:pPr>
              <a:lnSpc>
                <a:spcPts val="500"/>
              </a:lnSpc>
            </a:pPr>
            <a:endParaRPr kumimoji="1" lang="ja-JP" altLang="en-US" sz="1050" dirty="0"/>
          </a:p>
          <a:p>
            <a:r>
              <a:rPr kumimoji="1" lang="ja-JP" altLang="en-US" sz="1050" dirty="0"/>
              <a:t>・お金を持ってこないことを理由に、</a:t>
            </a:r>
            <a:r>
              <a:rPr kumimoji="1" lang="ja-JP" altLang="en-US" sz="1050" dirty="0" err="1"/>
              <a:t>殴</a:t>
            </a:r>
            <a:r>
              <a:rPr kumimoji="1" lang="ja-JP" altLang="en-US" sz="1050" dirty="0" err="1" smtClean="0"/>
              <a:t>っ</a:t>
            </a:r>
            <a:endParaRPr kumimoji="1" lang="en-US" altLang="ja-JP" sz="1050" dirty="0" smtClean="0"/>
          </a:p>
          <a:p>
            <a:r>
              <a:rPr kumimoji="1" lang="ja-JP" altLang="en-US" sz="1050" dirty="0" smtClean="0"/>
              <a:t>　たり</a:t>
            </a:r>
            <a:r>
              <a:rPr kumimoji="1" lang="ja-JP" altLang="en-US" sz="1050" dirty="0"/>
              <a:t>、蹴ったりした。</a:t>
            </a:r>
          </a:p>
        </p:txBody>
      </p:sp>
      <p:sp>
        <p:nvSpPr>
          <p:cNvPr id="70" name="テキスト ボックス 69"/>
          <p:cNvSpPr txBox="1"/>
          <p:nvPr/>
        </p:nvSpPr>
        <p:spPr>
          <a:xfrm>
            <a:off x="3192158" y="2465357"/>
            <a:ext cx="2948557" cy="802784"/>
          </a:xfrm>
          <a:prstGeom prst="rect">
            <a:avLst/>
          </a:prstGeom>
          <a:noFill/>
        </p:spPr>
        <p:txBody>
          <a:bodyPr wrap="square" rtlCol="0">
            <a:spAutoFit/>
          </a:bodyPr>
          <a:lstStyle/>
          <a:p>
            <a:r>
              <a:rPr kumimoji="1" lang="ja-JP" altLang="en-US" sz="1050" dirty="0"/>
              <a:t>・合宿中、友人</a:t>
            </a:r>
            <a:r>
              <a:rPr kumimoji="1" lang="ja-JP" altLang="en-US" sz="1050" dirty="0" smtClean="0"/>
              <a:t>の下着の</a:t>
            </a:r>
            <a:r>
              <a:rPr kumimoji="1" lang="ja-JP" altLang="en-US" sz="1050" dirty="0"/>
              <a:t>写真を撮影し</a:t>
            </a:r>
            <a:r>
              <a:rPr kumimoji="1" lang="ja-JP" altLang="en-US" sz="1050" dirty="0" smtClean="0"/>
              <a:t>、Ｓ</a:t>
            </a:r>
            <a:endParaRPr kumimoji="1" lang="en-US" altLang="ja-JP" sz="1050" dirty="0" smtClean="0"/>
          </a:p>
          <a:p>
            <a:r>
              <a:rPr kumimoji="1" lang="ja-JP" altLang="en-US" sz="1050" dirty="0"/>
              <a:t>　</a:t>
            </a:r>
            <a:r>
              <a:rPr kumimoji="1" lang="ja-JP" altLang="en-US" sz="1050" dirty="0" smtClean="0"/>
              <a:t>ＮＳに</a:t>
            </a:r>
            <a:r>
              <a:rPr kumimoji="1" lang="ja-JP" altLang="en-US" sz="1050" dirty="0"/>
              <a:t>投稿した。</a:t>
            </a:r>
          </a:p>
          <a:p>
            <a:pPr>
              <a:lnSpc>
                <a:spcPts val="500"/>
              </a:lnSpc>
            </a:pPr>
            <a:endParaRPr kumimoji="1" lang="ja-JP" altLang="en-US" sz="1050" dirty="0"/>
          </a:p>
          <a:p>
            <a:r>
              <a:rPr kumimoji="1" lang="ja-JP" altLang="en-US" sz="1050" dirty="0"/>
              <a:t>・スマートフォンを使いスカートの中を</a:t>
            </a:r>
            <a:r>
              <a:rPr kumimoji="1" lang="ja-JP" altLang="en-US" sz="1050" dirty="0" smtClean="0"/>
              <a:t>撮</a:t>
            </a:r>
            <a:endParaRPr kumimoji="1" lang="en-US" altLang="ja-JP" sz="1050" dirty="0" smtClean="0"/>
          </a:p>
          <a:p>
            <a:r>
              <a:rPr kumimoji="1" lang="ja-JP" altLang="en-US" sz="1050" dirty="0"/>
              <a:t>　</a:t>
            </a:r>
            <a:r>
              <a:rPr kumimoji="1" lang="ja-JP" altLang="en-US" sz="1050" dirty="0" err="1"/>
              <a:t>影し</a:t>
            </a:r>
            <a:r>
              <a:rPr kumimoji="1" lang="ja-JP" altLang="en-US" sz="1050" dirty="0"/>
              <a:t>、逮捕された。</a:t>
            </a:r>
          </a:p>
        </p:txBody>
      </p:sp>
      <p:sp>
        <p:nvSpPr>
          <p:cNvPr id="72" name="テキスト ボックス 71"/>
          <p:cNvSpPr txBox="1"/>
          <p:nvPr/>
        </p:nvSpPr>
        <p:spPr>
          <a:xfrm>
            <a:off x="6258962" y="2465656"/>
            <a:ext cx="2661993" cy="802784"/>
          </a:xfrm>
          <a:prstGeom prst="rect">
            <a:avLst/>
          </a:prstGeom>
          <a:noFill/>
        </p:spPr>
        <p:txBody>
          <a:bodyPr wrap="square" rtlCol="0">
            <a:spAutoFit/>
          </a:bodyPr>
          <a:lstStyle/>
          <a:p>
            <a:r>
              <a:rPr kumimoji="1" lang="ja-JP" altLang="en-US" sz="1050" dirty="0"/>
              <a:t>・違法薬物を購入し、所持していたため</a:t>
            </a:r>
            <a:r>
              <a:rPr kumimoji="1" lang="ja-JP" altLang="en-US" sz="1050" dirty="0" smtClean="0"/>
              <a:t>、</a:t>
            </a:r>
            <a:endParaRPr kumimoji="1" lang="en-US" altLang="ja-JP" sz="1050" dirty="0" smtClean="0"/>
          </a:p>
          <a:p>
            <a:r>
              <a:rPr kumimoji="1" lang="ja-JP" altLang="en-US" sz="1050" dirty="0"/>
              <a:t>　</a:t>
            </a:r>
            <a:r>
              <a:rPr kumimoji="1" lang="ja-JP" altLang="en-US" sz="1050" dirty="0" smtClean="0"/>
              <a:t>逮捕</a:t>
            </a:r>
            <a:r>
              <a:rPr kumimoji="1" lang="ja-JP" altLang="en-US" sz="1050" dirty="0"/>
              <a:t>された。</a:t>
            </a:r>
          </a:p>
          <a:p>
            <a:pPr>
              <a:lnSpc>
                <a:spcPts val="500"/>
              </a:lnSpc>
            </a:pPr>
            <a:endParaRPr kumimoji="1" lang="ja-JP" altLang="en-US" sz="1050" dirty="0"/>
          </a:p>
          <a:p>
            <a:r>
              <a:rPr kumimoji="1" lang="ja-JP" altLang="en-US" sz="1050" dirty="0"/>
              <a:t>・友人から大麻を使わないかと</a:t>
            </a:r>
            <a:r>
              <a:rPr kumimoji="1" lang="ja-JP" altLang="en-US" sz="1050" dirty="0" smtClean="0"/>
              <a:t>誘われて、</a:t>
            </a:r>
            <a:endParaRPr kumimoji="1" lang="en-US" altLang="ja-JP" sz="1050" dirty="0" smtClean="0"/>
          </a:p>
          <a:p>
            <a:r>
              <a:rPr kumimoji="1" lang="ja-JP" altLang="en-US" sz="1050" dirty="0" smtClean="0"/>
              <a:t>　使用</a:t>
            </a:r>
            <a:r>
              <a:rPr kumimoji="1" lang="ja-JP" altLang="en-US" sz="1050" dirty="0"/>
              <a:t>し、逮捕された。</a:t>
            </a:r>
          </a:p>
        </p:txBody>
      </p:sp>
    </p:spTree>
    <p:extLst>
      <p:ext uri="{BB962C8B-B14F-4D97-AF65-F5344CB8AC3E}">
        <p14:creationId xmlns:p14="http://schemas.microsoft.com/office/powerpoint/2010/main" val="14606496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B05AB5-069C-AC47-1317-81F2D5B36BF9}"/>
            </a:ext>
          </a:extLst>
        </p:cNvPr>
        <p:cNvGrpSpPr/>
        <p:nvPr/>
      </p:nvGrpSpPr>
      <p:grpSpPr>
        <a:xfrm>
          <a:off x="0" y="0"/>
          <a:ext cx="0" cy="0"/>
          <a:chOff x="0" y="0"/>
          <a:chExt cx="0" cy="0"/>
        </a:xfrm>
      </p:grpSpPr>
      <p:sp>
        <p:nvSpPr>
          <p:cNvPr id="4" name="正方形/長方形 3">
            <a:extLst>
              <a:ext uri="{FF2B5EF4-FFF2-40B4-BE49-F238E27FC236}">
                <a16:creationId xmlns:a16="http://schemas.microsoft.com/office/drawing/2014/main" id="{769B5761-68D9-4FC0-C01D-B184A6F04634}"/>
              </a:ext>
            </a:extLst>
          </p:cNvPr>
          <p:cNvSpPr/>
          <p:nvPr/>
        </p:nvSpPr>
        <p:spPr>
          <a:xfrm>
            <a:off x="0" y="0"/>
            <a:ext cx="9144000" cy="543464"/>
          </a:xfrm>
          <a:prstGeom prst="rect">
            <a:avLst/>
          </a:prstGeom>
          <a:solidFill>
            <a:schemeClr val="accent6">
              <a:lumMod val="75000"/>
            </a:schemeClr>
          </a:solidFill>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b="1" dirty="0">
                <a:solidFill>
                  <a:schemeClr val="bg1"/>
                </a:solidFill>
                <a:latin typeface="+mn-ea"/>
              </a:rPr>
              <a:t>相談先一覧</a:t>
            </a:r>
            <a:endParaRPr lang="en-US" altLang="ja-JP" b="1" dirty="0">
              <a:solidFill>
                <a:schemeClr val="bg1"/>
              </a:solidFill>
              <a:latin typeface="+mn-ea"/>
            </a:endParaRPr>
          </a:p>
        </p:txBody>
      </p:sp>
      <p:sp>
        <p:nvSpPr>
          <p:cNvPr id="222" name="正方形/長方形 221">
            <a:extLst>
              <a:ext uri="{FF2B5EF4-FFF2-40B4-BE49-F238E27FC236}">
                <a16:creationId xmlns:a16="http://schemas.microsoft.com/office/drawing/2014/main" id="{1259503A-FC6E-B37D-A7E5-793096EA0D59}"/>
              </a:ext>
            </a:extLst>
          </p:cNvPr>
          <p:cNvSpPr/>
          <p:nvPr/>
        </p:nvSpPr>
        <p:spPr>
          <a:xfrm>
            <a:off x="3130862" y="612476"/>
            <a:ext cx="2892005" cy="6159260"/>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latin typeface="HGMaruGothicMPRO" panose="020F0600000000000000" pitchFamily="34" charset="-128"/>
              <a:ea typeface="HGMaruGothicMPRO" panose="020F0600000000000000" pitchFamily="34" charset="-128"/>
            </a:endParaRPr>
          </a:p>
        </p:txBody>
      </p:sp>
      <p:grpSp>
        <p:nvGrpSpPr>
          <p:cNvPr id="223" name="グループ化 222">
            <a:extLst>
              <a:ext uri="{FF2B5EF4-FFF2-40B4-BE49-F238E27FC236}">
                <a16:creationId xmlns:a16="http://schemas.microsoft.com/office/drawing/2014/main" id="{86917F3A-00C6-077A-0441-4D9D5CCAF45C}"/>
              </a:ext>
            </a:extLst>
          </p:cNvPr>
          <p:cNvGrpSpPr/>
          <p:nvPr/>
        </p:nvGrpSpPr>
        <p:grpSpPr>
          <a:xfrm>
            <a:off x="3206343" y="729850"/>
            <a:ext cx="2732418" cy="1844256"/>
            <a:chOff x="117896" y="722294"/>
            <a:chExt cx="3643223" cy="1873643"/>
          </a:xfrm>
        </p:grpSpPr>
        <p:sp>
          <p:nvSpPr>
            <p:cNvPr id="230" name="角丸四角形 229">
              <a:extLst>
                <a:ext uri="{FF2B5EF4-FFF2-40B4-BE49-F238E27FC236}">
                  <a16:creationId xmlns:a16="http://schemas.microsoft.com/office/drawing/2014/main" id="{7DF577DB-FCB7-1BCF-4881-C1BA126442B3}"/>
                </a:ext>
              </a:extLst>
            </p:cNvPr>
            <p:cNvSpPr/>
            <p:nvPr/>
          </p:nvSpPr>
          <p:spPr>
            <a:xfrm>
              <a:off x="117896" y="730370"/>
              <a:ext cx="3643222" cy="1865567"/>
            </a:xfrm>
            <a:prstGeom prst="roundRect">
              <a:avLst>
                <a:gd name="adj" fmla="val 2849"/>
              </a:avLst>
            </a:prstGeom>
            <a:solidFill>
              <a:schemeClr val="accent6">
                <a:lumMod val="20000"/>
                <a:lumOff val="80000"/>
              </a:schemeClr>
            </a:solidFill>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350">
                <a:latin typeface="HGMaruGothicMPRO" panose="020F0600000000000000" pitchFamily="34" charset="-128"/>
                <a:ea typeface="HGMaruGothicMPRO" panose="020F0600000000000000" pitchFamily="34" charset="-128"/>
              </a:endParaRPr>
            </a:p>
          </p:txBody>
        </p:sp>
        <p:sp>
          <p:nvSpPr>
            <p:cNvPr id="231" name="角丸四角形 230">
              <a:extLst>
                <a:ext uri="{FF2B5EF4-FFF2-40B4-BE49-F238E27FC236}">
                  <a16:creationId xmlns:a16="http://schemas.microsoft.com/office/drawing/2014/main" id="{D1E1F852-EF87-AE1B-0107-708139DCB8E7}"/>
                </a:ext>
              </a:extLst>
            </p:cNvPr>
            <p:cNvSpPr/>
            <p:nvPr/>
          </p:nvSpPr>
          <p:spPr>
            <a:xfrm>
              <a:off x="120771" y="722294"/>
              <a:ext cx="3640348" cy="301926"/>
            </a:xfrm>
            <a:prstGeom prst="roundRect">
              <a:avLst/>
            </a:prstGeom>
            <a:solidFill>
              <a:srgbClr val="92D050"/>
            </a:solidFill>
          </p:spPr>
          <p:style>
            <a:lnRef idx="1">
              <a:schemeClr val="accent6"/>
            </a:lnRef>
            <a:fillRef idx="2">
              <a:schemeClr val="accent6"/>
            </a:fillRef>
            <a:effectRef idx="1">
              <a:schemeClr val="accent6"/>
            </a:effectRef>
            <a:fontRef idx="minor">
              <a:schemeClr val="dk1"/>
            </a:fontRef>
          </p:style>
          <p:txBody>
            <a:bodyPr rtlCol="0" anchor="ctr"/>
            <a:lstStyle/>
            <a:p>
              <a:r>
                <a:rPr lang="zh-TW" altLang="en-US" sz="1100" b="1" dirty="0">
                  <a:latin typeface="HGMaruGothicMPRO" panose="020F0600000000000000" pitchFamily="34" charset="-128"/>
                  <a:ea typeface="HGMaruGothicMPRO" panose="020F0600000000000000" pitchFamily="34" charset="-128"/>
                </a:rPr>
                <a:t>ＳＮＳ等教育相談</a:t>
              </a:r>
              <a:endParaRPr lang="ja-JP" altLang="en-US" sz="1100" b="1" dirty="0">
                <a:latin typeface="HGMaruGothicMPRO" panose="020F0600000000000000" pitchFamily="34" charset="-128"/>
                <a:ea typeface="HGMaruGothicMPRO" panose="020F0600000000000000" pitchFamily="34" charset="-128"/>
              </a:endParaRPr>
            </a:p>
          </p:txBody>
        </p:sp>
      </p:grpSp>
      <p:grpSp>
        <p:nvGrpSpPr>
          <p:cNvPr id="224" name="グループ化 223">
            <a:extLst>
              <a:ext uri="{FF2B5EF4-FFF2-40B4-BE49-F238E27FC236}">
                <a16:creationId xmlns:a16="http://schemas.microsoft.com/office/drawing/2014/main" id="{FC24F9CC-127B-1111-BC1E-7A87B164FACA}"/>
              </a:ext>
            </a:extLst>
          </p:cNvPr>
          <p:cNvGrpSpPr/>
          <p:nvPr/>
        </p:nvGrpSpPr>
        <p:grpSpPr>
          <a:xfrm>
            <a:off x="3204187" y="2751149"/>
            <a:ext cx="2732418" cy="1858950"/>
            <a:chOff x="117896" y="707366"/>
            <a:chExt cx="3643223" cy="1888571"/>
          </a:xfrm>
        </p:grpSpPr>
        <p:sp>
          <p:nvSpPr>
            <p:cNvPr id="228" name="角丸四角形 227">
              <a:extLst>
                <a:ext uri="{FF2B5EF4-FFF2-40B4-BE49-F238E27FC236}">
                  <a16:creationId xmlns:a16="http://schemas.microsoft.com/office/drawing/2014/main" id="{5E14F7F4-DECE-6DA3-9658-ECE54CA27245}"/>
                </a:ext>
              </a:extLst>
            </p:cNvPr>
            <p:cNvSpPr/>
            <p:nvPr/>
          </p:nvSpPr>
          <p:spPr>
            <a:xfrm>
              <a:off x="117896" y="730370"/>
              <a:ext cx="3643222" cy="1865567"/>
            </a:xfrm>
            <a:prstGeom prst="roundRect">
              <a:avLst>
                <a:gd name="adj" fmla="val 2849"/>
              </a:avLst>
            </a:prstGeom>
            <a:solidFill>
              <a:schemeClr val="accent6">
                <a:lumMod val="20000"/>
                <a:lumOff val="80000"/>
              </a:schemeClr>
            </a:solidFill>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350">
                <a:latin typeface="HGMaruGothicMPRO" panose="020F0600000000000000" pitchFamily="34" charset="-128"/>
                <a:ea typeface="HGMaruGothicMPRO" panose="020F0600000000000000" pitchFamily="34" charset="-128"/>
              </a:endParaRPr>
            </a:p>
          </p:txBody>
        </p:sp>
        <p:sp>
          <p:nvSpPr>
            <p:cNvPr id="229" name="角丸四角形 228">
              <a:extLst>
                <a:ext uri="{FF2B5EF4-FFF2-40B4-BE49-F238E27FC236}">
                  <a16:creationId xmlns:a16="http://schemas.microsoft.com/office/drawing/2014/main" id="{D8859377-1EFB-D873-231D-0D16F33A8CA8}"/>
                </a:ext>
              </a:extLst>
            </p:cNvPr>
            <p:cNvSpPr/>
            <p:nvPr/>
          </p:nvSpPr>
          <p:spPr>
            <a:xfrm>
              <a:off x="120771" y="707366"/>
              <a:ext cx="3640348" cy="301925"/>
            </a:xfrm>
            <a:prstGeom prst="roundRect">
              <a:avLst/>
            </a:prstGeom>
            <a:solidFill>
              <a:srgbClr val="92D050"/>
            </a:solidFill>
          </p:spPr>
          <p:style>
            <a:lnRef idx="1">
              <a:schemeClr val="accent6"/>
            </a:lnRef>
            <a:fillRef idx="2">
              <a:schemeClr val="accent6"/>
            </a:fillRef>
            <a:effectRef idx="1">
              <a:schemeClr val="accent6"/>
            </a:effectRef>
            <a:fontRef idx="minor">
              <a:schemeClr val="dk1"/>
            </a:fontRef>
          </p:style>
          <p:txBody>
            <a:bodyPr rtlCol="0" anchor="ctr"/>
            <a:lstStyle/>
            <a:p>
              <a:r>
                <a:rPr lang="ja-JP" altLang="en-US" sz="1000" b="1" dirty="0">
                  <a:latin typeface="HG丸ｺﾞｼｯｸM-PRO" panose="020F0600000000000000" pitchFamily="50" charset="-128"/>
                  <a:ea typeface="HG丸ｺﾞｼｯｸM-PRO" panose="020F0600000000000000" pitchFamily="50" charset="-128"/>
                </a:rPr>
                <a:t>考えよう！いじめ・ＳＮＳ＠Ｔｏｋｙｏ</a:t>
              </a:r>
            </a:p>
          </p:txBody>
        </p:sp>
      </p:grpSp>
      <p:grpSp>
        <p:nvGrpSpPr>
          <p:cNvPr id="225" name="グループ化 224">
            <a:extLst>
              <a:ext uri="{FF2B5EF4-FFF2-40B4-BE49-F238E27FC236}">
                <a16:creationId xmlns:a16="http://schemas.microsoft.com/office/drawing/2014/main" id="{9D37506A-181C-2F2E-705A-90AC3A5C4E95}"/>
              </a:ext>
            </a:extLst>
          </p:cNvPr>
          <p:cNvGrpSpPr/>
          <p:nvPr/>
        </p:nvGrpSpPr>
        <p:grpSpPr>
          <a:xfrm>
            <a:off x="3208499" y="4787143"/>
            <a:ext cx="2732418" cy="1858950"/>
            <a:chOff x="117896" y="707366"/>
            <a:chExt cx="3643223" cy="1888571"/>
          </a:xfrm>
        </p:grpSpPr>
        <p:sp>
          <p:nvSpPr>
            <p:cNvPr id="226" name="角丸四角形 225">
              <a:extLst>
                <a:ext uri="{FF2B5EF4-FFF2-40B4-BE49-F238E27FC236}">
                  <a16:creationId xmlns:a16="http://schemas.microsoft.com/office/drawing/2014/main" id="{0180EC69-EE37-4554-7F9B-55D14EE76604}"/>
                </a:ext>
              </a:extLst>
            </p:cNvPr>
            <p:cNvSpPr/>
            <p:nvPr/>
          </p:nvSpPr>
          <p:spPr>
            <a:xfrm>
              <a:off x="117896" y="730370"/>
              <a:ext cx="3643222" cy="1865567"/>
            </a:xfrm>
            <a:prstGeom prst="roundRect">
              <a:avLst>
                <a:gd name="adj" fmla="val 2849"/>
              </a:avLst>
            </a:prstGeom>
            <a:solidFill>
              <a:schemeClr val="accent6">
                <a:lumMod val="20000"/>
                <a:lumOff val="80000"/>
              </a:schemeClr>
            </a:solidFill>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350">
                <a:latin typeface="HGMaruGothicMPRO" panose="020F0600000000000000" pitchFamily="34" charset="-128"/>
                <a:ea typeface="HGMaruGothicMPRO" panose="020F0600000000000000" pitchFamily="34" charset="-128"/>
              </a:endParaRPr>
            </a:p>
          </p:txBody>
        </p:sp>
        <p:sp>
          <p:nvSpPr>
            <p:cNvPr id="227" name="角丸四角形 226">
              <a:extLst>
                <a:ext uri="{FF2B5EF4-FFF2-40B4-BE49-F238E27FC236}">
                  <a16:creationId xmlns:a16="http://schemas.microsoft.com/office/drawing/2014/main" id="{36D17EE5-DBF4-D92A-E67D-CC7A50DBDC2A}"/>
                </a:ext>
              </a:extLst>
            </p:cNvPr>
            <p:cNvSpPr/>
            <p:nvPr/>
          </p:nvSpPr>
          <p:spPr>
            <a:xfrm>
              <a:off x="120771" y="707366"/>
              <a:ext cx="3640348" cy="301925"/>
            </a:xfrm>
            <a:prstGeom prst="roundRect">
              <a:avLst/>
            </a:prstGeom>
            <a:solidFill>
              <a:srgbClr val="92D050"/>
            </a:solidFill>
          </p:spPr>
          <p:style>
            <a:lnRef idx="1">
              <a:schemeClr val="accent6"/>
            </a:lnRef>
            <a:fillRef idx="2">
              <a:schemeClr val="accent6"/>
            </a:fillRef>
            <a:effectRef idx="1">
              <a:schemeClr val="accent6"/>
            </a:effectRef>
            <a:fontRef idx="minor">
              <a:schemeClr val="dk1"/>
            </a:fontRef>
          </p:style>
          <p:txBody>
            <a:bodyPr rtlCol="0" anchor="ctr"/>
            <a:lstStyle/>
            <a:p>
              <a:r>
                <a:rPr lang="ja-JP" altLang="en-US" sz="1100" b="1" dirty="0" err="1">
                  <a:latin typeface="HG丸ｺﾞｼｯｸM-PRO" panose="020F0600000000000000" pitchFamily="50" charset="-128"/>
                  <a:ea typeface="HG丸ｺﾞｼｯｸM-PRO" panose="020F0600000000000000" pitchFamily="50" charset="-128"/>
                </a:rPr>
                <a:t>こた</a:t>
              </a:r>
              <a:r>
                <a:rPr lang="ja-JP" altLang="en-US" sz="1100" b="1" dirty="0">
                  <a:latin typeface="HG丸ｺﾞｼｯｸM-PRO" panose="020F0600000000000000" pitchFamily="50" charset="-128"/>
                  <a:ea typeface="HG丸ｺﾞｼｯｸM-PRO" panose="020F0600000000000000" pitchFamily="50" charset="-128"/>
                </a:rPr>
                <a:t>エール</a:t>
              </a:r>
            </a:p>
          </p:txBody>
        </p:sp>
      </p:grpSp>
      <p:sp>
        <p:nvSpPr>
          <p:cNvPr id="233" name="正方形/長方形 232">
            <a:extLst>
              <a:ext uri="{FF2B5EF4-FFF2-40B4-BE49-F238E27FC236}">
                <a16:creationId xmlns:a16="http://schemas.microsoft.com/office/drawing/2014/main" id="{F88BE56C-27AB-948D-3EEB-294D1D0F3A31}"/>
              </a:ext>
            </a:extLst>
          </p:cNvPr>
          <p:cNvSpPr/>
          <p:nvPr/>
        </p:nvSpPr>
        <p:spPr>
          <a:xfrm>
            <a:off x="6124208" y="612476"/>
            <a:ext cx="2892005" cy="6159259"/>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latin typeface="HGMaruGothicMPRO" panose="020F0600000000000000" pitchFamily="34" charset="-128"/>
              <a:ea typeface="HGMaruGothicMPRO" panose="020F0600000000000000" pitchFamily="34" charset="-128"/>
            </a:endParaRPr>
          </a:p>
        </p:txBody>
      </p:sp>
      <p:grpSp>
        <p:nvGrpSpPr>
          <p:cNvPr id="234" name="グループ化 233">
            <a:extLst>
              <a:ext uri="{FF2B5EF4-FFF2-40B4-BE49-F238E27FC236}">
                <a16:creationId xmlns:a16="http://schemas.microsoft.com/office/drawing/2014/main" id="{0A601E18-68A8-50AE-DF28-38DBE780B1D5}"/>
              </a:ext>
            </a:extLst>
          </p:cNvPr>
          <p:cNvGrpSpPr/>
          <p:nvPr/>
        </p:nvGrpSpPr>
        <p:grpSpPr>
          <a:xfrm>
            <a:off x="6206159" y="731906"/>
            <a:ext cx="2732418" cy="1851161"/>
            <a:chOff x="117896" y="707366"/>
            <a:chExt cx="3643223" cy="1888571"/>
          </a:xfrm>
        </p:grpSpPr>
        <p:sp>
          <p:nvSpPr>
            <p:cNvPr id="241" name="角丸四角形 240">
              <a:extLst>
                <a:ext uri="{FF2B5EF4-FFF2-40B4-BE49-F238E27FC236}">
                  <a16:creationId xmlns:a16="http://schemas.microsoft.com/office/drawing/2014/main" id="{CA478F90-257D-0ADC-4EF2-E859C9173A60}"/>
                </a:ext>
              </a:extLst>
            </p:cNvPr>
            <p:cNvSpPr/>
            <p:nvPr/>
          </p:nvSpPr>
          <p:spPr>
            <a:xfrm>
              <a:off x="117896" y="730370"/>
              <a:ext cx="3643222" cy="1865567"/>
            </a:xfrm>
            <a:prstGeom prst="roundRect">
              <a:avLst>
                <a:gd name="adj" fmla="val 2849"/>
              </a:avLst>
            </a:prstGeom>
            <a:solidFill>
              <a:schemeClr val="accent6">
                <a:lumMod val="20000"/>
                <a:lumOff val="80000"/>
              </a:schemeClr>
            </a:solidFill>
          </p:spPr>
          <p:style>
            <a:lnRef idx="1">
              <a:schemeClr val="accent6"/>
            </a:lnRef>
            <a:fillRef idx="2">
              <a:schemeClr val="accent6"/>
            </a:fillRef>
            <a:effectRef idx="1">
              <a:schemeClr val="accent6"/>
            </a:effectRef>
            <a:fontRef idx="minor">
              <a:schemeClr val="dk1"/>
            </a:fontRef>
          </p:style>
          <p:txBody>
            <a:bodyPr rtlCol="0" anchor="ctr"/>
            <a:lstStyle/>
            <a:p>
              <a:endParaRPr lang="ja-JP" altLang="en-US" sz="1350">
                <a:latin typeface="HGMaruGothicMPRO" panose="020F0600000000000000" pitchFamily="34" charset="-128"/>
                <a:ea typeface="HGMaruGothicMPRO" panose="020F0600000000000000" pitchFamily="34" charset="-128"/>
              </a:endParaRPr>
            </a:p>
          </p:txBody>
        </p:sp>
        <p:sp>
          <p:nvSpPr>
            <p:cNvPr id="242" name="角丸四角形 241">
              <a:extLst>
                <a:ext uri="{FF2B5EF4-FFF2-40B4-BE49-F238E27FC236}">
                  <a16:creationId xmlns:a16="http://schemas.microsoft.com/office/drawing/2014/main" id="{FFBF55AA-6103-55CC-4AA6-3D6F96DFCDA3}"/>
                </a:ext>
              </a:extLst>
            </p:cNvPr>
            <p:cNvSpPr/>
            <p:nvPr/>
          </p:nvSpPr>
          <p:spPr>
            <a:xfrm>
              <a:off x="120771" y="707366"/>
              <a:ext cx="3640348" cy="301925"/>
            </a:xfrm>
            <a:prstGeom prst="roundRect">
              <a:avLst/>
            </a:prstGeom>
            <a:solidFill>
              <a:srgbClr val="92D050"/>
            </a:solidFill>
          </p:spPr>
          <p:style>
            <a:lnRef idx="1">
              <a:schemeClr val="accent6"/>
            </a:lnRef>
            <a:fillRef idx="2">
              <a:schemeClr val="accent6"/>
            </a:fillRef>
            <a:effectRef idx="1">
              <a:schemeClr val="accent6"/>
            </a:effectRef>
            <a:fontRef idx="minor">
              <a:schemeClr val="dk1"/>
            </a:fontRef>
          </p:style>
          <p:txBody>
            <a:bodyPr rtlCol="0" anchor="ctr"/>
            <a:lstStyle/>
            <a:p>
              <a:r>
                <a:rPr lang="ja-JP" altLang="en-US" sz="1100" b="1" dirty="0">
                  <a:latin typeface="HG丸ｺﾞｼｯｸM-PRO" panose="020F0600000000000000" pitchFamily="50" charset="-128"/>
                  <a:ea typeface="HG丸ｺﾞｼｯｸM-PRO" panose="020F0600000000000000" pitchFamily="50" charset="-128"/>
                </a:rPr>
                <a:t>薬物乱用に関する相談</a:t>
              </a:r>
            </a:p>
          </p:txBody>
        </p:sp>
      </p:grpSp>
      <p:sp>
        <p:nvSpPr>
          <p:cNvPr id="239" name="角丸四角形 238">
            <a:extLst>
              <a:ext uri="{FF2B5EF4-FFF2-40B4-BE49-F238E27FC236}">
                <a16:creationId xmlns:a16="http://schemas.microsoft.com/office/drawing/2014/main" id="{BCBCE3F3-7ED0-1F55-F3D7-E3B32F6BD5E3}"/>
              </a:ext>
            </a:extLst>
          </p:cNvPr>
          <p:cNvSpPr/>
          <p:nvPr/>
        </p:nvSpPr>
        <p:spPr>
          <a:xfrm>
            <a:off x="6204003" y="2781916"/>
            <a:ext cx="2732417" cy="1828613"/>
          </a:xfrm>
          <a:prstGeom prst="roundRect">
            <a:avLst>
              <a:gd name="adj" fmla="val 2849"/>
            </a:avLst>
          </a:prstGeom>
          <a:solidFill>
            <a:schemeClr val="accent6">
              <a:lumMod val="20000"/>
              <a:lumOff val="80000"/>
            </a:schemeClr>
          </a:solidFill>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350">
              <a:latin typeface="HGMaruGothicMPRO" panose="020F0600000000000000" pitchFamily="34" charset="-128"/>
              <a:ea typeface="HGMaruGothicMPRO" panose="020F0600000000000000" pitchFamily="34" charset="-128"/>
            </a:endParaRPr>
          </a:p>
        </p:txBody>
      </p:sp>
      <p:sp>
        <p:nvSpPr>
          <p:cNvPr id="240" name="角丸四角形 239">
            <a:extLst>
              <a:ext uri="{FF2B5EF4-FFF2-40B4-BE49-F238E27FC236}">
                <a16:creationId xmlns:a16="http://schemas.microsoft.com/office/drawing/2014/main" id="{F22F4324-E313-9877-008B-559622BCB1DE}"/>
              </a:ext>
            </a:extLst>
          </p:cNvPr>
          <p:cNvSpPr/>
          <p:nvPr/>
        </p:nvSpPr>
        <p:spPr>
          <a:xfrm>
            <a:off x="6206159" y="2759368"/>
            <a:ext cx="2730262" cy="295944"/>
          </a:xfrm>
          <a:prstGeom prst="roundRect">
            <a:avLst/>
          </a:prstGeom>
          <a:solidFill>
            <a:srgbClr val="92D050"/>
          </a:solidFill>
        </p:spPr>
        <p:style>
          <a:lnRef idx="1">
            <a:schemeClr val="accent6"/>
          </a:lnRef>
          <a:fillRef idx="2">
            <a:schemeClr val="accent6"/>
          </a:fillRef>
          <a:effectRef idx="1">
            <a:schemeClr val="accent6"/>
          </a:effectRef>
          <a:fontRef idx="minor">
            <a:schemeClr val="dk1"/>
          </a:fontRef>
        </p:style>
        <p:txBody>
          <a:bodyPr rtlCol="0" anchor="ctr"/>
          <a:lstStyle/>
          <a:p>
            <a:endParaRPr lang="ja-JP" altLang="en-US" sz="950">
              <a:solidFill>
                <a:srgbClr val="000000"/>
              </a:solidFill>
              <a:effectLst/>
              <a:latin typeface="HGMaruGothicMPRO" panose="020F0600000000000000" pitchFamily="34" charset="-128"/>
              <a:ea typeface="HGMaruGothicMPRO" panose="020F0600000000000000" pitchFamily="34" charset="-128"/>
            </a:endParaRPr>
          </a:p>
        </p:txBody>
      </p:sp>
      <p:grpSp>
        <p:nvGrpSpPr>
          <p:cNvPr id="236" name="グループ化 235">
            <a:extLst>
              <a:ext uri="{FF2B5EF4-FFF2-40B4-BE49-F238E27FC236}">
                <a16:creationId xmlns:a16="http://schemas.microsoft.com/office/drawing/2014/main" id="{5C5A2712-93C7-F7BC-4974-474A063825BC}"/>
              </a:ext>
            </a:extLst>
          </p:cNvPr>
          <p:cNvGrpSpPr/>
          <p:nvPr/>
        </p:nvGrpSpPr>
        <p:grpSpPr>
          <a:xfrm>
            <a:off x="6208315" y="4786831"/>
            <a:ext cx="2732418" cy="1851161"/>
            <a:chOff x="117896" y="707366"/>
            <a:chExt cx="3643223" cy="1888571"/>
          </a:xfrm>
        </p:grpSpPr>
        <p:sp>
          <p:nvSpPr>
            <p:cNvPr id="237" name="角丸四角形 236">
              <a:extLst>
                <a:ext uri="{FF2B5EF4-FFF2-40B4-BE49-F238E27FC236}">
                  <a16:creationId xmlns:a16="http://schemas.microsoft.com/office/drawing/2014/main" id="{5266B20C-4041-294E-8A8D-62EFACD2882A}"/>
                </a:ext>
              </a:extLst>
            </p:cNvPr>
            <p:cNvSpPr/>
            <p:nvPr/>
          </p:nvSpPr>
          <p:spPr>
            <a:xfrm>
              <a:off x="117896" y="730370"/>
              <a:ext cx="3643222" cy="1865567"/>
            </a:xfrm>
            <a:prstGeom prst="roundRect">
              <a:avLst>
                <a:gd name="adj" fmla="val 2849"/>
              </a:avLst>
            </a:prstGeom>
            <a:solidFill>
              <a:schemeClr val="accent6">
                <a:lumMod val="20000"/>
                <a:lumOff val="80000"/>
              </a:schemeClr>
            </a:solidFill>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350">
                <a:latin typeface="HGMaruGothicMPRO" panose="020F0600000000000000" pitchFamily="34" charset="-128"/>
                <a:ea typeface="HGMaruGothicMPRO" panose="020F0600000000000000" pitchFamily="34" charset="-128"/>
              </a:endParaRPr>
            </a:p>
          </p:txBody>
        </p:sp>
        <p:sp>
          <p:nvSpPr>
            <p:cNvPr id="238" name="角丸四角形 237">
              <a:extLst>
                <a:ext uri="{FF2B5EF4-FFF2-40B4-BE49-F238E27FC236}">
                  <a16:creationId xmlns:a16="http://schemas.microsoft.com/office/drawing/2014/main" id="{CFD67378-591E-24F7-EFD7-6C0D8E26F51D}"/>
                </a:ext>
              </a:extLst>
            </p:cNvPr>
            <p:cNvSpPr/>
            <p:nvPr/>
          </p:nvSpPr>
          <p:spPr>
            <a:xfrm>
              <a:off x="120771" y="707366"/>
              <a:ext cx="3640348" cy="301925"/>
            </a:xfrm>
            <a:prstGeom prst="roundRect">
              <a:avLst/>
            </a:prstGeom>
            <a:solidFill>
              <a:srgbClr val="92D050"/>
            </a:solidFill>
          </p:spPr>
          <p:style>
            <a:lnRef idx="1">
              <a:schemeClr val="accent6"/>
            </a:lnRef>
            <a:fillRef idx="2">
              <a:schemeClr val="accent6"/>
            </a:fillRef>
            <a:effectRef idx="1">
              <a:schemeClr val="accent6"/>
            </a:effectRef>
            <a:fontRef idx="minor">
              <a:schemeClr val="dk1"/>
            </a:fontRef>
          </p:style>
          <p:txBody>
            <a:bodyPr rtlCol="0" anchor="ctr"/>
            <a:lstStyle/>
            <a:p>
              <a:r>
                <a:rPr lang="ja-JP" altLang="en-US" sz="1100" b="1" dirty="0">
                  <a:latin typeface="HG丸ｺﾞｼｯｸM-PRO" panose="020F0600000000000000" pitchFamily="50" charset="-128"/>
                  <a:ea typeface="HG丸ｺﾞｼｯｸM-PRO" panose="020F0600000000000000" pitchFamily="50" charset="-128"/>
                </a:rPr>
                <a:t>ヤング・テレホン・コーナー</a:t>
              </a:r>
            </a:p>
          </p:txBody>
        </p:sp>
      </p:grpSp>
      <p:sp>
        <p:nvSpPr>
          <p:cNvPr id="9" name="テキスト ボックス 8">
            <a:extLst>
              <a:ext uri="{FF2B5EF4-FFF2-40B4-BE49-F238E27FC236}">
                <a16:creationId xmlns:a16="http://schemas.microsoft.com/office/drawing/2014/main" id="{7AB833D4-668F-401D-588B-ABBD1B3116E3}"/>
              </a:ext>
            </a:extLst>
          </p:cNvPr>
          <p:cNvSpPr txBox="1"/>
          <p:nvPr/>
        </p:nvSpPr>
        <p:spPr>
          <a:xfrm>
            <a:off x="3199162" y="1063551"/>
            <a:ext cx="2833059" cy="1323439"/>
          </a:xfrm>
          <a:prstGeom prst="rect">
            <a:avLst/>
          </a:prstGeom>
          <a:noFill/>
        </p:spPr>
        <p:txBody>
          <a:bodyPr wrap="square" rtlCol="0">
            <a:spAutoFit/>
          </a:bodyPr>
          <a:lstStyle/>
          <a:p>
            <a:endParaRPr kumimoji="1" lang="en-US" altLang="ja-JP" sz="1000" dirty="0">
              <a:latin typeface="HGMaruGothicMPRO" panose="020F0600000000000000" pitchFamily="34" charset="-128"/>
              <a:ea typeface="HGMaruGothicMPRO" panose="020F0600000000000000" pitchFamily="34" charset="-128"/>
            </a:endParaRPr>
          </a:p>
          <a:p>
            <a:endParaRPr kumimoji="1" lang="en-US" altLang="ja-JP" sz="1000" dirty="0">
              <a:latin typeface="HGMaruGothicMPRO" panose="020F0600000000000000" pitchFamily="34" charset="-128"/>
              <a:ea typeface="HGMaruGothicMPRO" panose="020F0600000000000000" pitchFamily="34" charset="-128"/>
            </a:endParaRPr>
          </a:p>
          <a:p>
            <a:endParaRPr kumimoji="1" lang="en-US" altLang="ja-JP" sz="1000" dirty="0">
              <a:latin typeface="HGMaruGothicMPRO" panose="020F0600000000000000" pitchFamily="34" charset="-128"/>
              <a:ea typeface="HGMaruGothicMPRO" panose="020F0600000000000000" pitchFamily="34" charset="-128"/>
            </a:endParaRPr>
          </a:p>
          <a:p>
            <a:endParaRPr kumimoji="1" lang="en-US" altLang="ja-JP" sz="1000" dirty="0">
              <a:latin typeface="HGMaruGothicMPRO" panose="020F0600000000000000" pitchFamily="34" charset="-128"/>
              <a:ea typeface="HGMaruGothicMPRO" panose="020F0600000000000000" pitchFamily="34" charset="-128"/>
            </a:endParaRPr>
          </a:p>
          <a:p>
            <a:r>
              <a:rPr kumimoji="1" lang="ja-JP" altLang="en-US" sz="1000" dirty="0">
                <a:latin typeface="+mn-ea"/>
              </a:rPr>
              <a:t>◆対象</a:t>
            </a:r>
            <a:r>
              <a:rPr kumimoji="1" lang="en-US" altLang="ja-JP" sz="1000" dirty="0">
                <a:latin typeface="+mn-ea"/>
              </a:rPr>
              <a:t> </a:t>
            </a:r>
            <a:r>
              <a:rPr kumimoji="1" lang="ja-JP" altLang="en-US" sz="1000" dirty="0">
                <a:latin typeface="+mn-ea"/>
              </a:rPr>
              <a:t>都内在住</a:t>
            </a:r>
            <a:r>
              <a:rPr lang="ja-JP" altLang="en-US" sz="1000" dirty="0">
                <a:solidFill>
                  <a:srgbClr val="000000"/>
                </a:solidFill>
                <a:effectLst/>
                <a:latin typeface="+mn-ea"/>
              </a:rPr>
              <a:t>又は在籍</a:t>
            </a:r>
            <a:r>
              <a:rPr kumimoji="1" lang="ja-JP" altLang="en-US" sz="1000" dirty="0">
                <a:latin typeface="+mn-ea"/>
              </a:rPr>
              <a:t>の小学生・中学生・　　　　</a:t>
            </a:r>
            <a:endParaRPr kumimoji="1" lang="en-US" altLang="ja-JP" sz="1000" dirty="0">
              <a:latin typeface="+mn-ea"/>
            </a:endParaRPr>
          </a:p>
          <a:p>
            <a:r>
              <a:rPr kumimoji="1" lang="ja-JP" altLang="en-US" sz="1000" dirty="0">
                <a:latin typeface="+mn-ea"/>
              </a:rPr>
              <a:t>　　　</a:t>
            </a:r>
            <a:r>
              <a:rPr kumimoji="1" lang="en-US" altLang="ja-JP" sz="1000" dirty="0">
                <a:latin typeface="+mn-ea"/>
              </a:rPr>
              <a:t> </a:t>
            </a:r>
            <a:r>
              <a:rPr kumimoji="1" lang="ja-JP" altLang="en-US" sz="1000" dirty="0">
                <a:latin typeface="+mn-ea"/>
              </a:rPr>
              <a:t>高校生</a:t>
            </a:r>
            <a:endParaRPr kumimoji="1" lang="en-US" altLang="ja-JP" sz="1000" dirty="0">
              <a:latin typeface="+mn-ea"/>
            </a:endParaRPr>
          </a:p>
          <a:p>
            <a:r>
              <a:rPr kumimoji="1" lang="ja-JP" altLang="en-US" sz="1000" dirty="0">
                <a:latin typeface="+mn-ea"/>
              </a:rPr>
              <a:t>◆相談時間</a:t>
            </a:r>
            <a:r>
              <a:rPr kumimoji="1" lang="en-US" altLang="ja-JP" sz="1000" dirty="0">
                <a:latin typeface="+mn-ea"/>
              </a:rPr>
              <a:t> </a:t>
            </a:r>
            <a:r>
              <a:rPr kumimoji="1" lang="ja-JP" altLang="en-US" sz="1000" dirty="0">
                <a:latin typeface="+mn-ea"/>
              </a:rPr>
              <a:t>毎日 １５：００～２３：００　　</a:t>
            </a:r>
            <a:endParaRPr kumimoji="1" lang="en-US" altLang="ja-JP" sz="1000" dirty="0">
              <a:latin typeface="+mn-ea"/>
            </a:endParaRPr>
          </a:p>
          <a:p>
            <a:r>
              <a:rPr kumimoji="1" lang="ja-JP" altLang="en-US" sz="1000" dirty="0">
                <a:latin typeface="+mn-ea"/>
              </a:rPr>
              <a:t>　　　　　</a:t>
            </a:r>
            <a:r>
              <a:rPr kumimoji="1" lang="en-US" altLang="ja-JP" sz="1000" dirty="0">
                <a:latin typeface="+mn-ea"/>
              </a:rPr>
              <a:t> ※</a:t>
            </a:r>
            <a:r>
              <a:rPr kumimoji="1" lang="ja-JP" altLang="en-US" sz="1000" dirty="0">
                <a:latin typeface="+mn-ea"/>
              </a:rPr>
              <a:t>受付は２２：３０まで</a:t>
            </a:r>
            <a:endParaRPr kumimoji="1" lang="en-US" altLang="ja-JP" sz="1000" dirty="0">
              <a:latin typeface="+mn-ea"/>
            </a:endParaRPr>
          </a:p>
        </p:txBody>
      </p:sp>
      <p:pic>
        <p:nvPicPr>
          <p:cNvPr id="12" name="図 11">
            <a:extLst>
              <a:ext uri="{FF2B5EF4-FFF2-40B4-BE49-F238E27FC236}">
                <a16:creationId xmlns:a16="http://schemas.microsoft.com/office/drawing/2014/main" id="{B8D45102-AE19-B6B4-643B-CEC392F764B3}"/>
              </a:ext>
            </a:extLst>
          </p:cNvPr>
          <p:cNvPicPr>
            <a:picLocks noChangeAspect="1"/>
          </p:cNvPicPr>
          <p:nvPr/>
        </p:nvPicPr>
        <p:blipFill>
          <a:blip r:embed="rId3"/>
          <a:stretch>
            <a:fillRect/>
          </a:stretch>
        </p:blipFill>
        <p:spPr>
          <a:xfrm>
            <a:off x="5233830" y="1063551"/>
            <a:ext cx="636640" cy="636640"/>
          </a:xfrm>
          <a:prstGeom prst="rect">
            <a:avLst/>
          </a:prstGeom>
        </p:spPr>
      </p:pic>
      <p:sp>
        <p:nvSpPr>
          <p:cNvPr id="13" name="テキスト ボックス 12">
            <a:extLst>
              <a:ext uri="{FF2B5EF4-FFF2-40B4-BE49-F238E27FC236}">
                <a16:creationId xmlns:a16="http://schemas.microsoft.com/office/drawing/2014/main" id="{9A688621-D3D0-45BB-B449-E3B9882AD85E}"/>
              </a:ext>
            </a:extLst>
          </p:cNvPr>
          <p:cNvSpPr txBox="1"/>
          <p:nvPr/>
        </p:nvSpPr>
        <p:spPr>
          <a:xfrm>
            <a:off x="3221674" y="1047542"/>
            <a:ext cx="1987115" cy="600164"/>
          </a:xfrm>
          <a:prstGeom prst="rect">
            <a:avLst/>
          </a:prstGeom>
          <a:noFill/>
        </p:spPr>
        <p:txBody>
          <a:bodyPr wrap="square" rtlCol="0">
            <a:spAutoFit/>
          </a:bodyPr>
          <a:lstStyle/>
          <a:p>
            <a:r>
              <a:rPr lang="ja-JP" altLang="en-US" sz="1100" dirty="0">
                <a:solidFill>
                  <a:srgbClr val="000000"/>
                </a:solidFill>
                <a:effectLst/>
                <a:latin typeface="+mn-ea"/>
              </a:rPr>
              <a:t>友達、恋愛、家族、進路のことなど、ウェブチャットで相談をお受けしています。</a:t>
            </a:r>
          </a:p>
        </p:txBody>
      </p:sp>
      <p:sp>
        <p:nvSpPr>
          <p:cNvPr id="18" name="テキスト ボックス 17">
            <a:extLst>
              <a:ext uri="{FF2B5EF4-FFF2-40B4-BE49-F238E27FC236}">
                <a16:creationId xmlns:a16="http://schemas.microsoft.com/office/drawing/2014/main" id="{8205FE6F-025E-2820-A8BD-42220F404B12}"/>
              </a:ext>
            </a:extLst>
          </p:cNvPr>
          <p:cNvSpPr txBox="1"/>
          <p:nvPr/>
        </p:nvSpPr>
        <p:spPr>
          <a:xfrm>
            <a:off x="3601755" y="2285401"/>
            <a:ext cx="1950395" cy="276999"/>
          </a:xfrm>
          <a:prstGeom prst="rect">
            <a:avLst/>
          </a:prstGeom>
          <a:noFill/>
        </p:spPr>
        <p:txBody>
          <a:bodyPr wrap="square">
            <a:spAutoFit/>
          </a:bodyPr>
          <a:lstStyle/>
          <a:p>
            <a:pPr algn="ctr"/>
            <a:r>
              <a:rPr kumimoji="1" lang="ja-JP" altLang="en-US" sz="1200" dirty="0">
                <a:latin typeface="HG丸ｺﾞｼｯｸM-PRO" panose="020F0600000000000000" pitchFamily="50" charset="-128"/>
                <a:ea typeface="HG丸ｺﾞｼｯｸM-PRO" panose="020F0600000000000000" pitchFamily="50" charset="-128"/>
              </a:rPr>
              <a:t>東京都教育相談センター </a:t>
            </a:r>
          </a:p>
        </p:txBody>
      </p:sp>
      <p:sp>
        <p:nvSpPr>
          <p:cNvPr id="211" name="正方形/長方形 210">
            <a:extLst>
              <a:ext uri="{FF2B5EF4-FFF2-40B4-BE49-F238E27FC236}">
                <a16:creationId xmlns:a16="http://schemas.microsoft.com/office/drawing/2014/main" id="{227F05BD-44A2-AABE-E7FA-6894D3506525}"/>
              </a:ext>
            </a:extLst>
          </p:cNvPr>
          <p:cNvSpPr/>
          <p:nvPr/>
        </p:nvSpPr>
        <p:spPr>
          <a:xfrm>
            <a:off x="131713" y="612477"/>
            <a:ext cx="2892005" cy="6159259"/>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latin typeface="HGMaruGothicMPRO" panose="020F0600000000000000" pitchFamily="34" charset="-128"/>
              <a:ea typeface="HGMaruGothicMPRO" panose="020F0600000000000000" pitchFamily="34" charset="-128"/>
            </a:endParaRPr>
          </a:p>
        </p:txBody>
      </p:sp>
      <p:grpSp>
        <p:nvGrpSpPr>
          <p:cNvPr id="212" name="グループ化 211">
            <a:extLst>
              <a:ext uri="{FF2B5EF4-FFF2-40B4-BE49-F238E27FC236}">
                <a16:creationId xmlns:a16="http://schemas.microsoft.com/office/drawing/2014/main" id="{CADE0472-406C-02C3-A4AE-B27433D2A0D5}"/>
              </a:ext>
            </a:extLst>
          </p:cNvPr>
          <p:cNvGrpSpPr/>
          <p:nvPr/>
        </p:nvGrpSpPr>
        <p:grpSpPr>
          <a:xfrm>
            <a:off x="207194" y="732074"/>
            <a:ext cx="2732418" cy="1853757"/>
            <a:chOff x="117896" y="707366"/>
            <a:chExt cx="3643223" cy="1888571"/>
          </a:xfrm>
        </p:grpSpPr>
        <p:sp>
          <p:nvSpPr>
            <p:cNvPr id="219" name="角丸四角形 218">
              <a:extLst>
                <a:ext uri="{FF2B5EF4-FFF2-40B4-BE49-F238E27FC236}">
                  <a16:creationId xmlns:a16="http://schemas.microsoft.com/office/drawing/2014/main" id="{D0D49B12-3513-7C1E-5436-8A71988A015A}"/>
                </a:ext>
              </a:extLst>
            </p:cNvPr>
            <p:cNvSpPr/>
            <p:nvPr/>
          </p:nvSpPr>
          <p:spPr>
            <a:xfrm>
              <a:off x="117896" y="730370"/>
              <a:ext cx="3643222" cy="1865567"/>
            </a:xfrm>
            <a:prstGeom prst="roundRect">
              <a:avLst>
                <a:gd name="adj" fmla="val 2849"/>
              </a:avLst>
            </a:prstGeom>
            <a:solidFill>
              <a:schemeClr val="accent6">
                <a:lumMod val="20000"/>
                <a:lumOff val="80000"/>
              </a:schemeClr>
            </a:solidFill>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350" dirty="0">
                <a:latin typeface="HGMaruGothicMPRO" panose="020F0600000000000000" pitchFamily="34" charset="-128"/>
                <a:ea typeface="HGMaruGothicMPRO" panose="020F0600000000000000" pitchFamily="34" charset="-128"/>
              </a:endParaRPr>
            </a:p>
          </p:txBody>
        </p:sp>
        <p:sp>
          <p:nvSpPr>
            <p:cNvPr id="220" name="角丸四角形 219">
              <a:extLst>
                <a:ext uri="{FF2B5EF4-FFF2-40B4-BE49-F238E27FC236}">
                  <a16:creationId xmlns:a16="http://schemas.microsoft.com/office/drawing/2014/main" id="{79D046C2-B1A6-D48F-F39C-0743022D94C1}"/>
                </a:ext>
              </a:extLst>
            </p:cNvPr>
            <p:cNvSpPr/>
            <p:nvPr/>
          </p:nvSpPr>
          <p:spPr>
            <a:xfrm>
              <a:off x="120771" y="707366"/>
              <a:ext cx="3640348" cy="301925"/>
            </a:xfrm>
            <a:prstGeom prst="roundRect">
              <a:avLst/>
            </a:prstGeom>
            <a:solidFill>
              <a:srgbClr val="92D050"/>
            </a:solidFill>
          </p:spPr>
          <p:style>
            <a:lnRef idx="1">
              <a:schemeClr val="accent6"/>
            </a:lnRef>
            <a:fillRef idx="2">
              <a:schemeClr val="accent6"/>
            </a:fillRef>
            <a:effectRef idx="1">
              <a:schemeClr val="accent6"/>
            </a:effectRef>
            <a:fontRef idx="minor">
              <a:schemeClr val="dk1"/>
            </a:fontRef>
          </p:style>
          <p:txBody>
            <a:bodyPr rtlCol="0" anchor="ctr"/>
            <a:lstStyle/>
            <a:p>
              <a:endParaRPr lang="ja-JP" altLang="en-US" sz="900" dirty="0">
                <a:latin typeface="HGMaruGothicMPRO" panose="020F0600000000000000" pitchFamily="34" charset="-128"/>
                <a:ea typeface="HGMaruGothicMPRO" panose="020F0600000000000000" pitchFamily="34" charset="-128"/>
              </a:endParaRPr>
            </a:p>
          </p:txBody>
        </p:sp>
      </p:grpSp>
      <p:sp>
        <p:nvSpPr>
          <p:cNvPr id="217" name="角丸四角形 216">
            <a:extLst>
              <a:ext uri="{FF2B5EF4-FFF2-40B4-BE49-F238E27FC236}">
                <a16:creationId xmlns:a16="http://schemas.microsoft.com/office/drawing/2014/main" id="{A0140B64-F480-6501-0988-1E616B128472}"/>
              </a:ext>
            </a:extLst>
          </p:cNvPr>
          <p:cNvSpPr/>
          <p:nvPr/>
        </p:nvSpPr>
        <p:spPr>
          <a:xfrm>
            <a:off x="205038" y="2784960"/>
            <a:ext cx="2732418" cy="1831177"/>
          </a:xfrm>
          <a:prstGeom prst="roundRect">
            <a:avLst>
              <a:gd name="adj" fmla="val 2849"/>
            </a:avLst>
          </a:prstGeom>
          <a:solidFill>
            <a:schemeClr val="accent6">
              <a:lumMod val="20000"/>
              <a:lumOff val="80000"/>
            </a:schemeClr>
          </a:solidFill>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350">
              <a:latin typeface="HGMaruGothicMPRO" panose="020F0600000000000000" pitchFamily="34" charset="-128"/>
              <a:ea typeface="HGMaruGothicMPRO" panose="020F0600000000000000" pitchFamily="34" charset="-128"/>
            </a:endParaRPr>
          </a:p>
        </p:txBody>
      </p:sp>
      <p:sp>
        <p:nvSpPr>
          <p:cNvPr id="218" name="角丸四角形 217">
            <a:extLst>
              <a:ext uri="{FF2B5EF4-FFF2-40B4-BE49-F238E27FC236}">
                <a16:creationId xmlns:a16="http://schemas.microsoft.com/office/drawing/2014/main" id="{EA6DD23F-8785-AD40-EFC9-4328E0BF1613}"/>
              </a:ext>
            </a:extLst>
          </p:cNvPr>
          <p:cNvSpPr/>
          <p:nvPr/>
        </p:nvSpPr>
        <p:spPr>
          <a:xfrm>
            <a:off x="207194" y="2762381"/>
            <a:ext cx="2730262" cy="296359"/>
          </a:xfrm>
          <a:prstGeom prst="roundRect">
            <a:avLst/>
          </a:prstGeom>
          <a:solidFill>
            <a:srgbClr val="92D050"/>
          </a:solidFill>
        </p:spPr>
        <p:style>
          <a:lnRef idx="1">
            <a:schemeClr val="accent6"/>
          </a:lnRef>
          <a:fillRef idx="2">
            <a:schemeClr val="accent6"/>
          </a:fillRef>
          <a:effectRef idx="1">
            <a:schemeClr val="accent6"/>
          </a:effectRef>
          <a:fontRef idx="minor">
            <a:schemeClr val="dk1"/>
          </a:fontRef>
        </p:style>
        <p:txBody>
          <a:bodyPr rtlCol="0" anchor="ctr"/>
          <a:lstStyle/>
          <a:p>
            <a:r>
              <a:rPr lang="en-US" altLang="ja-JP" sz="1100" b="1" dirty="0">
                <a:latin typeface="HG丸ｺﾞｼｯｸM-PRO" panose="020F0600000000000000" pitchFamily="50" charset="-128"/>
                <a:ea typeface="HG丸ｺﾞｼｯｸM-PRO" panose="020F0600000000000000" pitchFamily="50" charset="-128"/>
              </a:rPr>
              <a:t>24</a:t>
            </a:r>
            <a:r>
              <a:rPr lang="ja-JP" altLang="en-US" sz="1100" b="1" dirty="0">
                <a:latin typeface="HG丸ｺﾞｼｯｸM-PRO" panose="020F0600000000000000" pitchFamily="50" charset="-128"/>
                <a:ea typeface="HG丸ｺﾞｼｯｸM-PRO" panose="020F0600000000000000" pitchFamily="50" charset="-128"/>
              </a:rPr>
              <a:t>時間子供ＳＯＳダイヤル</a:t>
            </a:r>
          </a:p>
        </p:txBody>
      </p:sp>
      <p:grpSp>
        <p:nvGrpSpPr>
          <p:cNvPr id="214" name="グループ化 213">
            <a:extLst>
              <a:ext uri="{FF2B5EF4-FFF2-40B4-BE49-F238E27FC236}">
                <a16:creationId xmlns:a16="http://schemas.microsoft.com/office/drawing/2014/main" id="{78CAA03E-3711-B741-D43B-EDCD073F2BC7}"/>
              </a:ext>
            </a:extLst>
          </p:cNvPr>
          <p:cNvGrpSpPr/>
          <p:nvPr/>
        </p:nvGrpSpPr>
        <p:grpSpPr>
          <a:xfrm>
            <a:off x="209350" y="4792686"/>
            <a:ext cx="2732418" cy="1853757"/>
            <a:chOff x="117896" y="707366"/>
            <a:chExt cx="3643223" cy="1888571"/>
          </a:xfrm>
        </p:grpSpPr>
        <p:sp>
          <p:nvSpPr>
            <p:cNvPr id="215" name="角丸四角形 214">
              <a:extLst>
                <a:ext uri="{FF2B5EF4-FFF2-40B4-BE49-F238E27FC236}">
                  <a16:creationId xmlns:a16="http://schemas.microsoft.com/office/drawing/2014/main" id="{10112B46-6557-1095-7A60-C6F7FEE56670}"/>
                </a:ext>
              </a:extLst>
            </p:cNvPr>
            <p:cNvSpPr/>
            <p:nvPr/>
          </p:nvSpPr>
          <p:spPr>
            <a:xfrm>
              <a:off x="117896" y="730370"/>
              <a:ext cx="3643222" cy="1865567"/>
            </a:xfrm>
            <a:prstGeom prst="roundRect">
              <a:avLst>
                <a:gd name="adj" fmla="val 2849"/>
              </a:avLst>
            </a:prstGeom>
            <a:solidFill>
              <a:schemeClr val="accent6">
                <a:lumMod val="20000"/>
                <a:lumOff val="80000"/>
              </a:schemeClr>
            </a:solidFill>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350">
                <a:latin typeface="HGMaruGothicMPRO" panose="020F0600000000000000" pitchFamily="34" charset="-128"/>
                <a:ea typeface="HGMaruGothicMPRO" panose="020F0600000000000000" pitchFamily="34" charset="-128"/>
              </a:endParaRPr>
            </a:p>
          </p:txBody>
        </p:sp>
        <p:sp>
          <p:nvSpPr>
            <p:cNvPr id="216" name="角丸四角形 215">
              <a:extLst>
                <a:ext uri="{FF2B5EF4-FFF2-40B4-BE49-F238E27FC236}">
                  <a16:creationId xmlns:a16="http://schemas.microsoft.com/office/drawing/2014/main" id="{CA9B3D14-E781-17A1-68D1-ED8281670F70}"/>
                </a:ext>
              </a:extLst>
            </p:cNvPr>
            <p:cNvSpPr/>
            <p:nvPr/>
          </p:nvSpPr>
          <p:spPr>
            <a:xfrm>
              <a:off x="120771" y="707366"/>
              <a:ext cx="3640348" cy="301925"/>
            </a:xfrm>
            <a:prstGeom prst="roundRect">
              <a:avLst/>
            </a:prstGeom>
            <a:solidFill>
              <a:srgbClr val="92D050"/>
            </a:solidFill>
          </p:spPr>
          <p:style>
            <a:lnRef idx="1">
              <a:schemeClr val="accent6"/>
            </a:lnRef>
            <a:fillRef idx="2">
              <a:schemeClr val="accent6"/>
            </a:fillRef>
            <a:effectRef idx="1">
              <a:schemeClr val="accent6"/>
            </a:effectRef>
            <a:fontRef idx="minor">
              <a:schemeClr val="dk1"/>
            </a:fontRef>
          </p:style>
          <p:txBody>
            <a:bodyPr rtlCol="0" anchor="ctr"/>
            <a:lstStyle/>
            <a:p>
              <a:r>
                <a:rPr lang="ja-JP" altLang="en-US" sz="1100" b="1" dirty="0">
                  <a:latin typeface="HG丸ｺﾞｼｯｸM-PRO" panose="020F0600000000000000" pitchFamily="50" charset="-128"/>
                  <a:ea typeface="HG丸ｺﾞｼｯｸM-PRO" panose="020F0600000000000000" pitchFamily="50" charset="-128"/>
                </a:rPr>
                <a:t>話してみなよ　東京子供ネット</a:t>
              </a:r>
            </a:p>
          </p:txBody>
        </p:sp>
      </p:grpSp>
      <p:sp>
        <p:nvSpPr>
          <p:cNvPr id="2" name="テキスト ボックス 1">
            <a:extLst>
              <a:ext uri="{FF2B5EF4-FFF2-40B4-BE49-F238E27FC236}">
                <a16:creationId xmlns:a16="http://schemas.microsoft.com/office/drawing/2014/main" id="{DD3FFBC4-5040-160F-BA9F-972C60208002}"/>
              </a:ext>
            </a:extLst>
          </p:cNvPr>
          <p:cNvSpPr txBox="1"/>
          <p:nvPr/>
        </p:nvSpPr>
        <p:spPr>
          <a:xfrm>
            <a:off x="204036" y="1068489"/>
            <a:ext cx="2717987" cy="1292662"/>
          </a:xfrm>
          <a:prstGeom prst="rect">
            <a:avLst/>
          </a:prstGeom>
          <a:noFill/>
        </p:spPr>
        <p:txBody>
          <a:bodyPr wrap="square" rtlCol="0">
            <a:spAutoFit/>
          </a:bodyPr>
          <a:lstStyle/>
          <a:p>
            <a:r>
              <a:rPr kumimoji="1" lang="ja-JP" altLang="en-US" sz="1100" dirty="0">
                <a:latin typeface="+mn-ea"/>
              </a:rPr>
              <a:t>いじめ、学校生活、家族・友人関係、ヤングケアラー等に関する相談 </a:t>
            </a:r>
            <a:endParaRPr kumimoji="1" lang="en-US" altLang="ja-JP" sz="1100" dirty="0">
              <a:latin typeface="+mn-ea"/>
            </a:endParaRPr>
          </a:p>
          <a:p>
            <a:endParaRPr kumimoji="1" lang="en-US" altLang="ja-JP" sz="1200" dirty="0">
              <a:latin typeface="+mn-ea"/>
            </a:endParaRPr>
          </a:p>
          <a:p>
            <a:endParaRPr kumimoji="1" lang="en-US" altLang="ja-JP" sz="1200" dirty="0">
              <a:latin typeface="+mn-ea"/>
            </a:endParaRPr>
          </a:p>
          <a:p>
            <a:endParaRPr kumimoji="1" lang="en-US" altLang="ja-JP" sz="1200" dirty="0">
              <a:latin typeface="+mn-ea"/>
            </a:endParaRPr>
          </a:p>
          <a:p>
            <a:r>
              <a:rPr kumimoji="1" lang="ja-JP" altLang="en-US" sz="1000" dirty="0">
                <a:latin typeface="+mn-ea"/>
              </a:rPr>
              <a:t>東京都教育相談センターホームページの</a:t>
            </a:r>
            <a:endParaRPr kumimoji="1" lang="en-US" altLang="ja-JP" sz="1000" dirty="0">
              <a:latin typeface="+mn-ea"/>
            </a:endParaRPr>
          </a:p>
          <a:p>
            <a:r>
              <a:rPr kumimoji="1" lang="ja-JP" altLang="en-US" sz="1000" dirty="0">
                <a:latin typeface="+mn-ea"/>
              </a:rPr>
              <a:t>　　　　　　　　　</a:t>
            </a:r>
            <a:r>
              <a:rPr kumimoji="1" lang="ja-JP" altLang="en-US" sz="1000" dirty="0" smtClean="0">
                <a:latin typeface="+mn-ea"/>
              </a:rPr>
              <a:t>メール</a:t>
            </a:r>
            <a:r>
              <a:rPr kumimoji="1" lang="ja-JP" altLang="en-US" sz="1000" dirty="0">
                <a:latin typeface="+mn-ea"/>
              </a:rPr>
              <a:t>相談をクリック </a:t>
            </a:r>
            <a:endParaRPr kumimoji="1" lang="en-US" altLang="ja-JP" sz="1000" dirty="0">
              <a:latin typeface="+mn-ea"/>
            </a:endParaRPr>
          </a:p>
        </p:txBody>
      </p:sp>
      <p:sp>
        <p:nvSpPr>
          <p:cNvPr id="3" name="テキスト ボックス 2">
            <a:extLst>
              <a:ext uri="{FF2B5EF4-FFF2-40B4-BE49-F238E27FC236}">
                <a16:creationId xmlns:a16="http://schemas.microsoft.com/office/drawing/2014/main" id="{4E568F7F-DEAC-DEFA-1304-31B1D9D53B1D}"/>
              </a:ext>
            </a:extLst>
          </p:cNvPr>
          <p:cNvSpPr txBox="1"/>
          <p:nvPr/>
        </p:nvSpPr>
        <p:spPr>
          <a:xfrm>
            <a:off x="189905" y="1426253"/>
            <a:ext cx="2717987" cy="539122"/>
          </a:xfrm>
          <a:prstGeom prst="rect">
            <a:avLst/>
          </a:prstGeom>
          <a:noFill/>
        </p:spPr>
        <p:txBody>
          <a:bodyPr wrap="square" rtlCol="0">
            <a:spAutoFit/>
          </a:bodyPr>
          <a:lstStyle/>
          <a:p>
            <a:pPr>
              <a:lnSpc>
                <a:spcPts val="1800"/>
              </a:lnSpc>
            </a:pPr>
            <a:r>
              <a:rPr kumimoji="1" lang="en-US" altLang="ja-JP" sz="1200" b="1" dirty="0">
                <a:solidFill>
                  <a:srgbClr val="FF0000"/>
                </a:solidFill>
                <a:latin typeface="+mn-ea"/>
              </a:rPr>
              <a:t>24</a:t>
            </a:r>
            <a:r>
              <a:rPr kumimoji="1" lang="ja-JP" altLang="en-US" sz="1200" b="1" dirty="0">
                <a:solidFill>
                  <a:srgbClr val="FF0000"/>
                </a:solidFill>
                <a:latin typeface="+mn-ea"/>
              </a:rPr>
              <a:t>時間対応</a:t>
            </a:r>
            <a:r>
              <a:rPr kumimoji="1" lang="en-US" altLang="ja-JP" sz="1200" b="1" dirty="0">
                <a:solidFill>
                  <a:srgbClr val="FF0000"/>
                </a:solidFill>
                <a:latin typeface="+mn-ea"/>
              </a:rPr>
              <a:t> </a:t>
            </a:r>
            <a:r>
              <a:rPr kumimoji="1" lang="en-US" altLang="ja-JP" sz="1400" b="1" dirty="0">
                <a:solidFill>
                  <a:srgbClr val="FF0000"/>
                </a:solidFill>
                <a:latin typeface="+mn-ea"/>
              </a:rPr>
              <a:t>0120-53-8288 </a:t>
            </a:r>
          </a:p>
          <a:p>
            <a:pPr>
              <a:lnSpc>
                <a:spcPts val="1800"/>
              </a:lnSpc>
            </a:pPr>
            <a:r>
              <a:rPr kumimoji="1" lang="ja-JP" altLang="en-US" sz="1200" b="1" dirty="0">
                <a:solidFill>
                  <a:srgbClr val="FF0000"/>
                </a:solidFill>
                <a:latin typeface="+mn-ea"/>
              </a:rPr>
              <a:t>メール相談 </a:t>
            </a:r>
            <a:r>
              <a:rPr kumimoji="1" lang="en-US" altLang="ja-JP" sz="1200" b="1" dirty="0">
                <a:solidFill>
                  <a:srgbClr val="FF0000"/>
                </a:solidFill>
                <a:latin typeface="+mn-ea"/>
              </a:rPr>
              <a:t> </a:t>
            </a:r>
            <a:r>
              <a:rPr kumimoji="1" lang="ja-JP" altLang="en-US" sz="1200" b="1" dirty="0">
                <a:latin typeface="+mn-ea"/>
              </a:rPr>
              <a:t>東京都 教育相談</a:t>
            </a:r>
            <a:r>
              <a:rPr kumimoji="1" lang="en-US" altLang="ja-JP" sz="1200" b="1" dirty="0">
                <a:latin typeface="+mn-ea"/>
              </a:rPr>
              <a:t>   </a:t>
            </a:r>
            <a:r>
              <a:rPr kumimoji="1" lang="ja-JP" altLang="en-US" sz="1200" b="1" dirty="0">
                <a:latin typeface="+mn-ea"/>
              </a:rPr>
              <a:t>検索</a:t>
            </a:r>
            <a:endParaRPr kumimoji="1" lang="en-US" altLang="ja-JP" sz="1200" b="1" dirty="0">
              <a:latin typeface="+mn-ea"/>
            </a:endParaRPr>
          </a:p>
        </p:txBody>
      </p:sp>
      <p:sp>
        <p:nvSpPr>
          <p:cNvPr id="5" name="正方形/長方形 4">
            <a:extLst>
              <a:ext uri="{FF2B5EF4-FFF2-40B4-BE49-F238E27FC236}">
                <a16:creationId xmlns:a16="http://schemas.microsoft.com/office/drawing/2014/main" id="{4F3D4F0B-7E55-6525-81D7-4FCBFAD5AE20}"/>
              </a:ext>
            </a:extLst>
          </p:cNvPr>
          <p:cNvSpPr/>
          <p:nvPr/>
        </p:nvSpPr>
        <p:spPr>
          <a:xfrm>
            <a:off x="1104900" y="1695557"/>
            <a:ext cx="1182625" cy="243026"/>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MaruGothicMPRO" panose="020F0600000000000000" pitchFamily="34" charset="-128"/>
              <a:ea typeface="HGMaruGothicMPRO" panose="020F0600000000000000" pitchFamily="34" charset="-128"/>
            </a:endParaRPr>
          </a:p>
        </p:txBody>
      </p:sp>
      <p:sp>
        <p:nvSpPr>
          <p:cNvPr id="6" name="角丸四角形 5">
            <a:extLst>
              <a:ext uri="{FF2B5EF4-FFF2-40B4-BE49-F238E27FC236}">
                <a16:creationId xmlns:a16="http://schemas.microsoft.com/office/drawing/2014/main" id="{ED234BEC-112C-1E09-AF80-1ACAADF99952}"/>
              </a:ext>
            </a:extLst>
          </p:cNvPr>
          <p:cNvSpPr/>
          <p:nvPr/>
        </p:nvSpPr>
        <p:spPr>
          <a:xfrm>
            <a:off x="2311937" y="1694370"/>
            <a:ext cx="428017" cy="234971"/>
          </a:xfrm>
          <a:prstGeom prst="round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MaruGothicMPRO" panose="020F0600000000000000" pitchFamily="34" charset="-128"/>
              <a:ea typeface="HGMaruGothicMPRO" panose="020F0600000000000000" pitchFamily="34" charset="-128"/>
            </a:endParaRPr>
          </a:p>
        </p:txBody>
      </p:sp>
      <p:sp>
        <p:nvSpPr>
          <p:cNvPr id="17" name="テキスト ボックス 16">
            <a:extLst>
              <a:ext uri="{FF2B5EF4-FFF2-40B4-BE49-F238E27FC236}">
                <a16:creationId xmlns:a16="http://schemas.microsoft.com/office/drawing/2014/main" id="{B7CE7075-BD8A-2150-09AF-92CF00965E78}"/>
              </a:ext>
            </a:extLst>
          </p:cNvPr>
          <p:cNvSpPr txBox="1"/>
          <p:nvPr/>
        </p:nvSpPr>
        <p:spPr>
          <a:xfrm>
            <a:off x="596048" y="2317824"/>
            <a:ext cx="1950395" cy="276999"/>
          </a:xfrm>
          <a:prstGeom prst="rect">
            <a:avLst/>
          </a:prstGeom>
          <a:noFill/>
        </p:spPr>
        <p:txBody>
          <a:bodyPr wrap="square">
            <a:spAutoFit/>
          </a:bodyPr>
          <a:lstStyle/>
          <a:p>
            <a:pPr algn="ctr"/>
            <a:r>
              <a:rPr kumimoji="1" lang="ja-JP" altLang="en-US" sz="1200" dirty="0">
                <a:latin typeface="HGMaruGothicMPRO" panose="020F0600000000000000" pitchFamily="34" charset="-128"/>
                <a:ea typeface="HGMaruGothicMPRO" panose="020F0600000000000000" pitchFamily="34" charset="-128"/>
              </a:rPr>
              <a:t>東京都教育相談センター </a:t>
            </a:r>
          </a:p>
        </p:txBody>
      </p:sp>
      <p:sp>
        <p:nvSpPr>
          <p:cNvPr id="21" name="テキスト ボックス 20">
            <a:extLst>
              <a:ext uri="{FF2B5EF4-FFF2-40B4-BE49-F238E27FC236}">
                <a16:creationId xmlns:a16="http://schemas.microsoft.com/office/drawing/2014/main" id="{99812FB2-1885-D6A4-226A-44FCE27F46B4}"/>
              </a:ext>
            </a:extLst>
          </p:cNvPr>
          <p:cNvSpPr txBox="1"/>
          <p:nvPr/>
        </p:nvSpPr>
        <p:spPr>
          <a:xfrm>
            <a:off x="176935" y="3094799"/>
            <a:ext cx="2828796" cy="430887"/>
          </a:xfrm>
          <a:prstGeom prst="rect">
            <a:avLst/>
          </a:prstGeom>
          <a:noFill/>
        </p:spPr>
        <p:txBody>
          <a:bodyPr wrap="square" rtlCol="0">
            <a:spAutoFit/>
          </a:bodyPr>
          <a:lstStyle/>
          <a:p>
            <a:r>
              <a:rPr kumimoji="1" lang="ja-JP" altLang="en-US" sz="1100" dirty="0">
                <a:latin typeface="+mn-ea"/>
              </a:rPr>
              <a:t>いじめの問題やその他の子供に関する相談全般 </a:t>
            </a:r>
            <a:endParaRPr kumimoji="1" lang="en-US" altLang="ja-JP" sz="1100" dirty="0">
              <a:latin typeface="+mn-ea"/>
            </a:endParaRPr>
          </a:p>
        </p:txBody>
      </p:sp>
      <p:sp>
        <p:nvSpPr>
          <p:cNvPr id="22" name="テキスト ボックス 21">
            <a:extLst>
              <a:ext uri="{FF2B5EF4-FFF2-40B4-BE49-F238E27FC236}">
                <a16:creationId xmlns:a16="http://schemas.microsoft.com/office/drawing/2014/main" id="{4AF85A61-9853-8DD0-37D4-402013120140}"/>
              </a:ext>
            </a:extLst>
          </p:cNvPr>
          <p:cNvSpPr txBox="1"/>
          <p:nvPr/>
        </p:nvSpPr>
        <p:spPr>
          <a:xfrm>
            <a:off x="596048" y="4347663"/>
            <a:ext cx="1950395" cy="276999"/>
          </a:xfrm>
          <a:prstGeom prst="rect">
            <a:avLst/>
          </a:prstGeom>
          <a:noFill/>
        </p:spPr>
        <p:txBody>
          <a:bodyPr wrap="square">
            <a:spAutoFit/>
          </a:bodyPr>
          <a:lstStyle/>
          <a:p>
            <a:pPr algn="ctr"/>
            <a:r>
              <a:rPr kumimoji="1" lang="ja-JP" altLang="en-US" sz="1200" dirty="0">
                <a:latin typeface="HG丸ｺﾞｼｯｸM-PRO" panose="020F0600000000000000" pitchFamily="50" charset="-128"/>
                <a:ea typeface="HG丸ｺﾞｼｯｸM-PRO" panose="020F0600000000000000" pitchFamily="50" charset="-128"/>
              </a:rPr>
              <a:t>全国統一ダイヤル </a:t>
            </a:r>
          </a:p>
        </p:txBody>
      </p:sp>
      <p:sp>
        <p:nvSpPr>
          <p:cNvPr id="23" name="テキスト ボックス 22">
            <a:extLst>
              <a:ext uri="{FF2B5EF4-FFF2-40B4-BE49-F238E27FC236}">
                <a16:creationId xmlns:a16="http://schemas.microsoft.com/office/drawing/2014/main" id="{81536894-858B-796B-FF8A-1CDACC59CB28}"/>
              </a:ext>
            </a:extLst>
          </p:cNvPr>
          <p:cNvSpPr txBox="1"/>
          <p:nvPr/>
        </p:nvSpPr>
        <p:spPr>
          <a:xfrm>
            <a:off x="697976" y="4028986"/>
            <a:ext cx="2204763" cy="329770"/>
          </a:xfrm>
          <a:prstGeom prst="rect">
            <a:avLst/>
          </a:prstGeom>
          <a:noFill/>
        </p:spPr>
        <p:txBody>
          <a:bodyPr wrap="square" rtlCol="0">
            <a:spAutoFit/>
          </a:bodyPr>
          <a:lstStyle/>
          <a:p>
            <a:pPr>
              <a:lnSpc>
                <a:spcPts val="1800"/>
              </a:lnSpc>
            </a:pPr>
            <a:r>
              <a:rPr kumimoji="1" lang="en-US" altLang="ja-JP" b="1" dirty="0">
                <a:solidFill>
                  <a:srgbClr val="FF0000"/>
                </a:solidFill>
                <a:latin typeface="+mn-ea"/>
              </a:rPr>
              <a:t>0120-0-78310</a:t>
            </a:r>
            <a:endParaRPr kumimoji="1" lang="en-US" altLang="ja-JP" b="1" dirty="0">
              <a:latin typeface="+mn-ea"/>
            </a:endParaRPr>
          </a:p>
        </p:txBody>
      </p:sp>
      <p:sp>
        <p:nvSpPr>
          <p:cNvPr id="24" name="テキスト ボックス 23">
            <a:extLst>
              <a:ext uri="{FF2B5EF4-FFF2-40B4-BE49-F238E27FC236}">
                <a16:creationId xmlns:a16="http://schemas.microsoft.com/office/drawing/2014/main" id="{B00A32F7-862A-7A64-C1AD-324B4A1E80AA}"/>
              </a:ext>
            </a:extLst>
          </p:cNvPr>
          <p:cNvSpPr txBox="1"/>
          <p:nvPr/>
        </p:nvSpPr>
        <p:spPr>
          <a:xfrm>
            <a:off x="435960" y="3555418"/>
            <a:ext cx="2747550" cy="539122"/>
          </a:xfrm>
          <a:prstGeom prst="rect">
            <a:avLst/>
          </a:prstGeom>
          <a:noFill/>
        </p:spPr>
        <p:txBody>
          <a:bodyPr wrap="square" rtlCol="0">
            <a:spAutoFit/>
          </a:bodyPr>
          <a:lstStyle/>
          <a:p>
            <a:pPr>
              <a:lnSpc>
                <a:spcPts val="1800"/>
              </a:lnSpc>
            </a:pPr>
            <a:r>
              <a:rPr kumimoji="1" lang="ja-JP" altLang="en-US" sz="1200" b="1" dirty="0">
                <a:solidFill>
                  <a:srgbClr val="FF0000"/>
                </a:solidFill>
                <a:latin typeface="+mn-ea"/>
              </a:rPr>
              <a:t>フリーダイヤル　</a:t>
            </a:r>
            <a:r>
              <a:rPr kumimoji="1" lang="en-US" altLang="ja-JP" sz="1200" b="1" dirty="0">
                <a:solidFill>
                  <a:srgbClr val="FF0000"/>
                </a:solidFill>
                <a:latin typeface="+mn-ea"/>
              </a:rPr>
              <a:t>24</a:t>
            </a:r>
            <a:r>
              <a:rPr kumimoji="1" lang="ja-JP" altLang="en-US" sz="1200" b="1" dirty="0">
                <a:solidFill>
                  <a:srgbClr val="FF0000"/>
                </a:solidFill>
                <a:latin typeface="+mn-ea"/>
              </a:rPr>
              <a:t>時間対応</a:t>
            </a:r>
            <a:endParaRPr kumimoji="1" lang="en-US" altLang="ja-JP" sz="1200" b="1" dirty="0">
              <a:solidFill>
                <a:srgbClr val="FF0000"/>
              </a:solidFill>
              <a:latin typeface="+mn-ea"/>
            </a:endParaRPr>
          </a:p>
          <a:p>
            <a:pPr>
              <a:lnSpc>
                <a:spcPts val="1800"/>
              </a:lnSpc>
            </a:pPr>
            <a:endParaRPr kumimoji="1" lang="en-US" altLang="ja-JP" sz="1200" b="1" dirty="0">
              <a:latin typeface="+mn-ea"/>
            </a:endParaRPr>
          </a:p>
        </p:txBody>
      </p:sp>
      <p:sp>
        <p:nvSpPr>
          <p:cNvPr id="25" name="テキスト ボックス 24">
            <a:extLst>
              <a:ext uri="{FF2B5EF4-FFF2-40B4-BE49-F238E27FC236}">
                <a16:creationId xmlns:a16="http://schemas.microsoft.com/office/drawing/2014/main" id="{21DABDB5-2824-C4C1-5FBD-47F70FAC410A}"/>
              </a:ext>
            </a:extLst>
          </p:cNvPr>
          <p:cNvSpPr txBox="1"/>
          <p:nvPr/>
        </p:nvSpPr>
        <p:spPr>
          <a:xfrm>
            <a:off x="1497889" y="3777228"/>
            <a:ext cx="1604442" cy="302968"/>
          </a:xfrm>
          <a:prstGeom prst="rect">
            <a:avLst/>
          </a:prstGeom>
          <a:noFill/>
        </p:spPr>
        <p:txBody>
          <a:bodyPr wrap="square" rtlCol="0">
            <a:spAutoFit/>
          </a:bodyPr>
          <a:lstStyle/>
          <a:p>
            <a:pPr>
              <a:lnSpc>
                <a:spcPts val="1800"/>
              </a:lnSpc>
            </a:pPr>
            <a:r>
              <a:rPr kumimoji="1" lang="ja-JP" altLang="en-US" sz="1050" b="1" dirty="0">
                <a:solidFill>
                  <a:srgbClr val="FF0000"/>
                </a:solidFill>
                <a:latin typeface="+mn-ea"/>
              </a:rPr>
              <a:t>なやみいおう</a:t>
            </a:r>
            <a:endParaRPr kumimoji="1" lang="en-US" altLang="ja-JP" sz="1050" b="1" dirty="0">
              <a:latin typeface="+mn-ea"/>
            </a:endParaRPr>
          </a:p>
        </p:txBody>
      </p:sp>
      <p:sp>
        <p:nvSpPr>
          <p:cNvPr id="27" name="テキスト ボックス 26">
            <a:extLst>
              <a:ext uri="{FF2B5EF4-FFF2-40B4-BE49-F238E27FC236}">
                <a16:creationId xmlns:a16="http://schemas.microsoft.com/office/drawing/2014/main" id="{7DEB80AE-7FEC-ECF9-5D61-BA749D5BD356}"/>
              </a:ext>
            </a:extLst>
          </p:cNvPr>
          <p:cNvSpPr txBox="1"/>
          <p:nvPr/>
        </p:nvSpPr>
        <p:spPr>
          <a:xfrm>
            <a:off x="192778" y="5106877"/>
            <a:ext cx="2828796" cy="430887"/>
          </a:xfrm>
          <a:prstGeom prst="rect">
            <a:avLst/>
          </a:prstGeom>
          <a:noFill/>
        </p:spPr>
        <p:txBody>
          <a:bodyPr wrap="square" rtlCol="0">
            <a:spAutoFit/>
          </a:bodyPr>
          <a:lstStyle/>
          <a:p>
            <a:r>
              <a:rPr kumimoji="1" lang="ja-JP" altLang="en-US" sz="1100" dirty="0">
                <a:latin typeface="+mn-ea"/>
              </a:rPr>
              <a:t>いじめ、体罰、虐待等の子供の権利侵害に関する相談 </a:t>
            </a:r>
            <a:endParaRPr kumimoji="1" lang="en-US" altLang="ja-JP" sz="1100" dirty="0">
              <a:latin typeface="+mn-ea"/>
            </a:endParaRPr>
          </a:p>
        </p:txBody>
      </p:sp>
      <p:sp>
        <p:nvSpPr>
          <p:cNvPr id="28" name="テキスト ボックス 27">
            <a:extLst>
              <a:ext uri="{FF2B5EF4-FFF2-40B4-BE49-F238E27FC236}">
                <a16:creationId xmlns:a16="http://schemas.microsoft.com/office/drawing/2014/main" id="{E5E581CD-9180-5842-0B92-E73550548581}"/>
              </a:ext>
            </a:extLst>
          </p:cNvPr>
          <p:cNvSpPr txBox="1"/>
          <p:nvPr/>
        </p:nvSpPr>
        <p:spPr>
          <a:xfrm>
            <a:off x="573699" y="6252374"/>
            <a:ext cx="1950395" cy="415498"/>
          </a:xfrm>
          <a:prstGeom prst="rect">
            <a:avLst/>
          </a:prstGeom>
          <a:noFill/>
        </p:spPr>
        <p:txBody>
          <a:bodyPr wrap="square">
            <a:spAutoFit/>
          </a:bodyPr>
          <a:lstStyle/>
          <a:p>
            <a:pPr algn="ctr"/>
            <a:r>
              <a:rPr kumimoji="1" lang="ja-JP" altLang="en-US" sz="1200" dirty="0">
                <a:latin typeface="HG丸ｺﾞｼｯｸM-PRO" panose="020F0600000000000000" pitchFamily="50" charset="-128"/>
                <a:ea typeface="HG丸ｺﾞｼｯｸM-PRO" panose="020F0600000000000000" pitchFamily="50" charset="-128"/>
              </a:rPr>
              <a:t>東京都児童相談センター</a:t>
            </a:r>
            <a:endParaRPr kumimoji="1" lang="en-US" altLang="ja-JP" sz="1200" dirty="0">
              <a:latin typeface="HG丸ｺﾞｼｯｸM-PRO" panose="020F0600000000000000" pitchFamily="50" charset="-128"/>
              <a:ea typeface="HG丸ｺﾞｼｯｸM-PRO" panose="020F0600000000000000" pitchFamily="50" charset="-128"/>
            </a:endParaRPr>
          </a:p>
          <a:p>
            <a:pPr algn="ctr"/>
            <a:r>
              <a:rPr kumimoji="1" lang="ja-JP" altLang="en-US" sz="800" dirty="0">
                <a:latin typeface="HG丸ｺﾞｼｯｸM-PRO" panose="020F0600000000000000" pitchFamily="50" charset="-128"/>
                <a:ea typeface="HG丸ｺﾞｼｯｸM-PRO" panose="020F0600000000000000" pitchFamily="50" charset="-128"/>
              </a:rPr>
              <a:t>（子供の権利擁護専門相談事業）</a:t>
            </a:r>
          </a:p>
        </p:txBody>
      </p:sp>
      <p:sp>
        <p:nvSpPr>
          <p:cNvPr id="29" name="テキスト ボックス 28">
            <a:extLst>
              <a:ext uri="{FF2B5EF4-FFF2-40B4-BE49-F238E27FC236}">
                <a16:creationId xmlns:a16="http://schemas.microsoft.com/office/drawing/2014/main" id="{60FA8F06-C8E2-EA6A-FEFE-275BE67D4FBB}"/>
              </a:ext>
            </a:extLst>
          </p:cNvPr>
          <p:cNvSpPr txBox="1"/>
          <p:nvPr/>
        </p:nvSpPr>
        <p:spPr>
          <a:xfrm>
            <a:off x="176934" y="5494464"/>
            <a:ext cx="2747550" cy="308290"/>
          </a:xfrm>
          <a:prstGeom prst="rect">
            <a:avLst/>
          </a:prstGeom>
          <a:noFill/>
        </p:spPr>
        <p:txBody>
          <a:bodyPr wrap="square" rtlCol="0">
            <a:spAutoFit/>
          </a:bodyPr>
          <a:lstStyle/>
          <a:p>
            <a:pPr>
              <a:lnSpc>
                <a:spcPts val="1800"/>
              </a:lnSpc>
            </a:pPr>
            <a:r>
              <a:rPr kumimoji="1" lang="ja-JP" altLang="en-US" sz="1200" b="1" dirty="0">
                <a:solidFill>
                  <a:srgbClr val="FF0000"/>
                </a:solidFill>
                <a:latin typeface="+mn-ea"/>
              </a:rPr>
              <a:t>フリーダイヤル</a:t>
            </a:r>
            <a:endParaRPr kumimoji="1" lang="en-US" altLang="ja-JP" sz="1200" b="1" dirty="0">
              <a:latin typeface="+mn-ea"/>
            </a:endParaRPr>
          </a:p>
        </p:txBody>
      </p:sp>
      <p:sp>
        <p:nvSpPr>
          <p:cNvPr id="30" name="テキスト ボックス 29">
            <a:extLst>
              <a:ext uri="{FF2B5EF4-FFF2-40B4-BE49-F238E27FC236}">
                <a16:creationId xmlns:a16="http://schemas.microsoft.com/office/drawing/2014/main" id="{31C2A5B4-0DDB-3B46-952B-9FCC40FBB445}"/>
              </a:ext>
            </a:extLst>
          </p:cNvPr>
          <p:cNvSpPr txBox="1"/>
          <p:nvPr/>
        </p:nvSpPr>
        <p:spPr>
          <a:xfrm>
            <a:off x="713216" y="5781502"/>
            <a:ext cx="2204763" cy="329770"/>
          </a:xfrm>
          <a:prstGeom prst="rect">
            <a:avLst/>
          </a:prstGeom>
          <a:noFill/>
        </p:spPr>
        <p:txBody>
          <a:bodyPr wrap="square" rtlCol="0">
            <a:spAutoFit/>
          </a:bodyPr>
          <a:lstStyle/>
          <a:p>
            <a:pPr>
              <a:lnSpc>
                <a:spcPts val="1800"/>
              </a:lnSpc>
            </a:pPr>
            <a:r>
              <a:rPr kumimoji="1" lang="en-US" altLang="ja-JP" b="1" dirty="0">
                <a:solidFill>
                  <a:srgbClr val="FF0000"/>
                </a:solidFill>
                <a:latin typeface="+mn-ea"/>
              </a:rPr>
              <a:t>0120-874-374 </a:t>
            </a:r>
            <a:endParaRPr kumimoji="1" lang="en-US" altLang="ja-JP" b="1" dirty="0">
              <a:latin typeface="+mn-ea"/>
            </a:endParaRPr>
          </a:p>
        </p:txBody>
      </p:sp>
      <p:sp>
        <p:nvSpPr>
          <p:cNvPr id="31" name="テキスト ボックス 30">
            <a:extLst>
              <a:ext uri="{FF2B5EF4-FFF2-40B4-BE49-F238E27FC236}">
                <a16:creationId xmlns:a16="http://schemas.microsoft.com/office/drawing/2014/main" id="{C88B7DE2-6C70-1B9C-9724-2CA345236E81}"/>
              </a:ext>
            </a:extLst>
          </p:cNvPr>
          <p:cNvSpPr txBox="1"/>
          <p:nvPr/>
        </p:nvSpPr>
        <p:spPr>
          <a:xfrm>
            <a:off x="1288115" y="5583812"/>
            <a:ext cx="1604442" cy="301173"/>
          </a:xfrm>
          <a:prstGeom prst="rect">
            <a:avLst/>
          </a:prstGeom>
          <a:noFill/>
        </p:spPr>
        <p:txBody>
          <a:bodyPr wrap="square" rtlCol="0">
            <a:spAutoFit/>
          </a:bodyPr>
          <a:lstStyle/>
          <a:p>
            <a:pPr>
              <a:lnSpc>
                <a:spcPts val="1800"/>
              </a:lnSpc>
            </a:pPr>
            <a:r>
              <a:rPr kumimoji="1" lang="ja-JP" altLang="en-US" sz="1000" b="1" dirty="0" smtClean="0">
                <a:solidFill>
                  <a:srgbClr val="FF0000"/>
                </a:solidFill>
                <a:latin typeface="+mn-ea"/>
              </a:rPr>
              <a:t>はなして</a:t>
            </a:r>
            <a:r>
              <a:rPr kumimoji="1" lang="en-US" altLang="ja-JP" sz="1000" b="1" dirty="0" smtClean="0">
                <a:solidFill>
                  <a:srgbClr val="FF0000"/>
                </a:solidFill>
                <a:latin typeface="+mn-ea"/>
              </a:rPr>
              <a:t> </a:t>
            </a:r>
            <a:r>
              <a:rPr kumimoji="1" lang="ja-JP" altLang="en-US" sz="1000" b="1" dirty="0" smtClean="0">
                <a:solidFill>
                  <a:srgbClr val="FF0000"/>
                </a:solidFill>
                <a:latin typeface="+mn-ea"/>
              </a:rPr>
              <a:t>みなよ</a:t>
            </a:r>
            <a:endParaRPr kumimoji="1" lang="en-US" altLang="ja-JP" sz="1000" b="1" dirty="0">
              <a:latin typeface="+mn-ea"/>
            </a:endParaRPr>
          </a:p>
        </p:txBody>
      </p:sp>
      <p:sp>
        <p:nvSpPr>
          <p:cNvPr id="32" name="テキスト ボックス 31">
            <a:extLst>
              <a:ext uri="{FF2B5EF4-FFF2-40B4-BE49-F238E27FC236}">
                <a16:creationId xmlns:a16="http://schemas.microsoft.com/office/drawing/2014/main" id="{23C1C88C-20AE-D53F-E88B-AE758A81CA25}"/>
              </a:ext>
            </a:extLst>
          </p:cNvPr>
          <p:cNvSpPr txBox="1"/>
          <p:nvPr/>
        </p:nvSpPr>
        <p:spPr>
          <a:xfrm>
            <a:off x="286831" y="6001680"/>
            <a:ext cx="2524129" cy="338554"/>
          </a:xfrm>
          <a:prstGeom prst="rect">
            <a:avLst/>
          </a:prstGeom>
          <a:noFill/>
        </p:spPr>
        <p:txBody>
          <a:bodyPr wrap="square" rtlCol="0">
            <a:spAutoFit/>
          </a:bodyPr>
          <a:lstStyle/>
          <a:p>
            <a:r>
              <a:rPr kumimoji="1" lang="ja-JP" altLang="en-US" sz="800" dirty="0">
                <a:latin typeface="+mn-ea"/>
              </a:rPr>
              <a:t>平日 ９：００～２１：００</a:t>
            </a:r>
            <a:endParaRPr kumimoji="1" lang="en-US" altLang="ja-JP" sz="800" dirty="0">
              <a:latin typeface="+mn-ea"/>
            </a:endParaRPr>
          </a:p>
          <a:p>
            <a:r>
              <a:rPr kumimoji="1" lang="ja-JP" altLang="en-US" sz="800" dirty="0">
                <a:latin typeface="+mn-ea"/>
              </a:rPr>
              <a:t>土日祝日 ９：００～１７：００</a:t>
            </a:r>
            <a:r>
              <a:rPr kumimoji="1" lang="en-US" altLang="ja-JP" sz="800" dirty="0">
                <a:latin typeface="+mn-ea"/>
              </a:rPr>
              <a:t> (</a:t>
            </a:r>
            <a:r>
              <a:rPr kumimoji="1" lang="ja-JP" altLang="en-US" sz="800" dirty="0">
                <a:latin typeface="+mn-ea"/>
              </a:rPr>
              <a:t>年末年始を除く） </a:t>
            </a:r>
            <a:endParaRPr kumimoji="1" lang="en-US" altLang="ja-JP" sz="800" dirty="0">
              <a:latin typeface="+mn-ea"/>
            </a:endParaRPr>
          </a:p>
        </p:txBody>
      </p:sp>
      <p:sp>
        <p:nvSpPr>
          <p:cNvPr id="34" name="テキスト ボックス 33">
            <a:extLst>
              <a:ext uri="{FF2B5EF4-FFF2-40B4-BE49-F238E27FC236}">
                <a16:creationId xmlns:a16="http://schemas.microsoft.com/office/drawing/2014/main" id="{A0D2DDAD-3EA6-FEED-346A-4BB9968434A5}"/>
              </a:ext>
            </a:extLst>
          </p:cNvPr>
          <p:cNvSpPr txBox="1"/>
          <p:nvPr/>
        </p:nvSpPr>
        <p:spPr>
          <a:xfrm>
            <a:off x="3166738" y="3058454"/>
            <a:ext cx="2107261" cy="600164"/>
          </a:xfrm>
          <a:prstGeom prst="rect">
            <a:avLst/>
          </a:prstGeom>
          <a:noFill/>
        </p:spPr>
        <p:txBody>
          <a:bodyPr wrap="square" rtlCol="0">
            <a:spAutoFit/>
          </a:bodyPr>
          <a:lstStyle/>
          <a:p>
            <a:r>
              <a:rPr kumimoji="1" lang="ja-JP" altLang="en-US" sz="1100" dirty="0">
                <a:latin typeface="+mn-ea"/>
              </a:rPr>
              <a:t>いじめ防止と</a:t>
            </a:r>
            <a:r>
              <a:rPr kumimoji="1" lang="ja-JP" altLang="en" sz="1100" dirty="0">
                <a:latin typeface="+mn-ea"/>
              </a:rPr>
              <a:t>ＳＮＳ</a:t>
            </a:r>
            <a:r>
              <a:rPr kumimoji="1" lang="ja-JP" altLang="en-US" sz="1100" dirty="0">
                <a:latin typeface="+mn-ea"/>
              </a:rPr>
              <a:t>の適切な利用に役立つウェブサイト・アプリ</a:t>
            </a:r>
            <a:endParaRPr kumimoji="1" lang="en-US" altLang="ja-JP" sz="1100" dirty="0">
              <a:latin typeface="+mn-ea"/>
            </a:endParaRPr>
          </a:p>
        </p:txBody>
      </p:sp>
      <p:sp>
        <p:nvSpPr>
          <p:cNvPr id="36" name="テキスト ボックス 35">
            <a:extLst>
              <a:ext uri="{FF2B5EF4-FFF2-40B4-BE49-F238E27FC236}">
                <a16:creationId xmlns:a16="http://schemas.microsoft.com/office/drawing/2014/main" id="{0D4E3498-8755-D896-E34E-0758C826AAE2}"/>
              </a:ext>
            </a:extLst>
          </p:cNvPr>
          <p:cNvSpPr txBox="1"/>
          <p:nvPr/>
        </p:nvSpPr>
        <p:spPr>
          <a:xfrm>
            <a:off x="3159914" y="3628087"/>
            <a:ext cx="2898480" cy="507831"/>
          </a:xfrm>
          <a:prstGeom prst="rect">
            <a:avLst/>
          </a:prstGeom>
          <a:noFill/>
        </p:spPr>
        <p:txBody>
          <a:bodyPr wrap="square" rtlCol="0">
            <a:spAutoFit/>
          </a:bodyPr>
          <a:lstStyle/>
          <a:p>
            <a:r>
              <a:rPr kumimoji="1" lang="ja-JP" altLang="en-US" sz="900" dirty="0">
                <a:latin typeface="+mn-ea"/>
              </a:rPr>
              <a:t>◆「こころ空模様チェック」アプリを</a:t>
            </a:r>
            <a:endParaRPr kumimoji="1" lang="en-US" altLang="ja-JP" sz="900" dirty="0">
              <a:latin typeface="+mn-ea"/>
            </a:endParaRPr>
          </a:p>
          <a:p>
            <a:r>
              <a:rPr kumimoji="1" lang="ja-JP" altLang="en-US" sz="900" dirty="0">
                <a:latin typeface="+mn-ea"/>
              </a:rPr>
              <a:t>　</a:t>
            </a:r>
            <a:r>
              <a:rPr kumimoji="1" lang="en-US" altLang="ja-JP" sz="900" dirty="0">
                <a:latin typeface="+mn-ea"/>
              </a:rPr>
              <a:t> </a:t>
            </a:r>
            <a:r>
              <a:rPr kumimoji="1" lang="ja-JP" altLang="en-US" sz="900" dirty="0">
                <a:latin typeface="+mn-ea"/>
              </a:rPr>
              <a:t>使って、東京都いじめ相談ホット</a:t>
            </a:r>
            <a:endParaRPr kumimoji="1" lang="en-US" altLang="ja-JP" sz="900" dirty="0">
              <a:latin typeface="+mn-ea"/>
            </a:endParaRPr>
          </a:p>
          <a:p>
            <a:r>
              <a:rPr kumimoji="1" lang="en-US" altLang="ja-JP" sz="900" dirty="0">
                <a:latin typeface="+mn-ea"/>
              </a:rPr>
              <a:t>    </a:t>
            </a:r>
            <a:r>
              <a:rPr kumimoji="1" lang="ja-JP" altLang="en-US" sz="900" dirty="0">
                <a:latin typeface="+mn-ea"/>
              </a:rPr>
              <a:t>ラインに電話ができます。</a:t>
            </a:r>
            <a:endParaRPr kumimoji="1" lang="en-US" altLang="ja-JP" sz="900" dirty="0">
              <a:latin typeface="+mn-ea"/>
            </a:endParaRPr>
          </a:p>
        </p:txBody>
      </p:sp>
      <p:sp>
        <p:nvSpPr>
          <p:cNvPr id="38" name="テキスト ボックス 37">
            <a:extLst>
              <a:ext uri="{FF2B5EF4-FFF2-40B4-BE49-F238E27FC236}">
                <a16:creationId xmlns:a16="http://schemas.microsoft.com/office/drawing/2014/main" id="{9B83ADD9-9128-14F1-0091-3B9A98CF8F05}"/>
              </a:ext>
            </a:extLst>
          </p:cNvPr>
          <p:cNvSpPr txBox="1"/>
          <p:nvPr/>
        </p:nvSpPr>
        <p:spPr>
          <a:xfrm>
            <a:off x="3582957" y="4346539"/>
            <a:ext cx="1950395" cy="276999"/>
          </a:xfrm>
          <a:prstGeom prst="rect">
            <a:avLst/>
          </a:prstGeom>
          <a:noFill/>
        </p:spPr>
        <p:txBody>
          <a:bodyPr wrap="square">
            <a:spAutoFit/>
          </a:bodyPr>
          <a:lstStyle/>
          <a:p>
            <a:pPr algn="ctr"/>
            <a:r>
              <a:rPr kumimoji="1" lang="ja-JP" altLang="en-US" sz="1200" dirty="0">
                <a:latin typeface="HGMaruGothicMPRO" panose="020F0600000000000000" pitchFamily="34" charset="-128"/>
                <a:ea typeface="HGMaruGothicMPRO" panose="020F0600000000000000" pitchFamily="34" charset="-128"/>
              </a:rPr>
              <a:t>東京都教育委員会</a:t>
            </a:r>
          </a:p>
        </p:txBody>
      </p:sp>
      <p:grpSp>
        <p:nvGrpSpPr>
          <p:cNvPr id="273" name="グループ化 272">
            <a:extLst>
              <a:ext uri="{FF2B5EF4-FFF2-40B4-BE49-F238E27FC236}">
                <a16:creationId xmlns:a16="http://schemas.microsoft.com/office/drawing/2014/main" id="{AFD1EBFD-3158-768B-1347-1D48DDC919DC}"/>
              </a:ext>
            </a:extLst>
          </p:cNvPr>
          <p:cNvGrpSpPr/>
          <p:nvPr/>
        </p:nvGrpSpPr>
        <p:grpSpPr>
          <a:xfrm>
            <a:off x="3442720" y="4148411"/>
            <a:ext cx="2419004" cy="279435"/>
            <a:chOff x="3360833" y="4120632"/>
            <a:chExt cx="2419004" cy="279435"/>
          </a:xfrm>
        </p:grpSpPr>
        <p:sp>
          <p:nvSpPr>
            <p:cNvPr id="37" name="テキスト ボックス 36">
              <a:extLst>
                <a:ext uri="{FF2B5EF4-FFF2-40B4-BE49-F238E27FC236}">
                  <a16:creationId xmlns:a16="http://schemas.microsoft.com/office/drawing/2014/main" id="{A1072197-B5AF-20ED-E312-099DF36CED3F}"/>
                </a:ext>
              </a:extLst>
            </p:cNvPr>
            <p:cNvSpPr txBox="1"/>
            <p:nvPr/>
          </p:nvSpPr>
          <p:spPr>
            <a:xfrm>
              <a:off x="3360833" y="4120632"/>
              <a:ext cx="2419004" cy="279435"/>
            </a:xfrm>
            <a:prstGeom prst="rect">
              <a:avLst/>
            </a:prstGeom>
            <a:noFill/>
          </p:spPr>
          <p:txBody>
            <a:bodyPr wrap="square" rtlCol="0">
              <a:spAutoFit/>
            </a:bodyPr>
            <a:lstStyle/>
            <a:p>
              <a:pPr>
                <a:lnSpc>
                  <a:spcPts val="1500"/>
                </a:lnSpc>
              </a:pPr>
              <a:r>
                <a:rPr kumimoji="1" lang="ja-JP" altLang="en-US" sz="1200" b="1" dirty="0">
                  <a:latin typeface="+mn-ea"/>
                </a:rPr>
                <a:t>考えよう</a:t>
              </a:r>
              <a:r>
                <a:rPr kumimoji="1" lang="en-US" altLang="ja-JP" sz="1200" b="1" dirty="0">
                  <a:latin typeface="+mn-ea"/>
                </a:rPr>
                <a:t>  </a:t>
              </a:r>
              <a:r>
                <a:rPr kumimoji="1" lang="ja-JP" altLang="en-US" sz="1200" b="1" dirty="0">
                  <a:latin typeface="+mn-ea"/>
                </a:rPr>
                <a:t>いじめ</a:t>
              </a:r>
              <a:r>
                <a:rPr kumimoji="1" lang="en-US" altLang="ja-JP" sz="1200" b="1" dirty="0">
                  <a:latin typeface="+mn-ea"/>
                </a:rPr>
                <a:t>  SNS    </a:t>
              </a:r>
              <a:r>
                <a:rPr kumimoji="1" lang="ja-JP" altLang="en-US" sz="1200" b="1" dirty="0">
                  <a:latin typeface="+mn-ea"/>
                </a:rPr>
                <a:t>検索</a:t>
              </a:r>
              <a:endParaRPr kumimoji="1" lang="en-US" altLang="ja-JP" sz="1200" b="1" dirty="0">
                <a:latin typeface="+mn-ea"/>
              </a:endParaRPr>
            </a:p>
          </p:txBody>
        </p:sp>
        <p:sp>
          <p:nvSpPr>
            <p:cNvPr id="40" name="正方形/長方形 39">
              <a:extLst>
                <a:ext uri="{FF2B5EF4-FFF2-40B4-BE49-F238E27FC236}">
                  <a16:creationId xmlns:a16="http://schemas.microsoft.com/office/drawing/2014/main" id="{FA42951B-F071-8315-9F4C-1DA14A19C9E1}"/>
                </a:ext>
              </a:extLst>
            </p:cNvPr>
            <p:cNvSpPr/>
            <p:nvPr/>
          </p:nvSpPr>
          <p:spPr>
            <a:xfrm>
              <a:off x="3424220" y="4133550"/>
              <a:ext cx="1661712" cy="221744"/>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MaruGothicMPRO" panose="020F0600000000000000" pitchFamily="34" charset="-128"/>
                <a:ea typeface="HGMaruGothicMPRO" panose="020F0600000000000000" pitchFamily="34" charset="-128"/>
              </a:endParaRPr>
            </a:p>
          </p:txBody>
        </p:sp>
        <p:sp>
          <p:nvSpPr>
            <p:cNvPr id="42" name="角丸四角形 41">
              <a:extLst>
                <a:ext uri="{FF2B5EF4-FFF2-40B4-BE49-F238E27FC236}">
                  <a16:creationId xmlns:a16="http://schemas.microsoft.com/office/drawing/2014/main" id="{EC31BBBD-4624-3D2F-D264-650E61939D27}"/>
                </a:ext>
              </a:extLst>
            </p:cNvPr>
            <p:cNvSpPr/>
            <p:nvPr/>
          </p:nvSpPr>
          <p:spPr>
            <a:xfrm>
              <a:off x="5134445" y="4125206"/>
              <a:ext cx="428017" cy="234971"/>
            </a:xfrm>
            <a:prstGeom prst="round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MaruGothicMPRO" panose="020F0600000000000000" pitchFamily="34" charset="-128"/>
                <a:ea typeface="HGMaruGothicMPRO" panose="020F0600000000000000" pitchFamily="34" charset="-128"/>
              </a:endParaRPr>
            </a:p>
          </p:txBody>
        </p:sp>
      </p:grpSp>
      <p:sp>
        <p:nvSpPr>
          <p:cNvPr id="43" name="テキスト ボックス 42">
            <a:extLst>
              <a:ext uri="{FF2B5EF4-FFF2-40B4-BE49-F238E27FC236}">
                <a16:creationId xmlns:a16="http://schemas.microsoft.com/office/drawing/2014/main" id="{AA89E6EA-FDA2-97D8-C4CB-5F5EC05D4ADA}"/>
              </a:ext>
            </a:extLst>
          </p:cNvPr>
          <p:cNvSpPr txBox="1"/>
          <p:nvPr/>
        </p:nvSpPr>
        <p:spPr>
          <a:xfrm>
            <a:off x="3181937" y="5103378"/>
            <a:ext cx="2263520" cy="261610"/>
          </a:xfrm>
          <a:prstGeom prst="rect">
            <a:avLst/>
          </a:prstGeom>
          <a:noFill/>
        </p:spPr>
        <p:txBody>
          <a:bodyPr wrap="square" rtlCol="0">
            <a:spAutoFit/>
          </a:bodyPr>
          <a:lstStyle/>
          <a:p>
            <a:r>
              <a:rPr kumimoji="1" lang="ja-JP" altLang="en-US" sz="1100" dirty="0">
                <a:latin typeface="+mn-ea"/>
              </a:rPr>
              <a:t>ネット・スマホのトラブル相談 </a:t>
            </a:r>
            <a:endParaRPr kumimoji="1" lang="en-US" altLang="ja-JP" sz="1100" dirty="0">
              <a:latin typeface="+mn-ea"/>
            </a:endParaRPr>
          </a:p>
        </p:txBody>
      </p:sp>
      <p:sp>
        <p:nvSpPr>
          <p:cNvPr id="45" name="テキスト ボックス 44">
            <a:extLst>
              <a:ext uri="{FF2B5EF4-FFF2-40B4-BE49-F238E27FC236}">
                <a16:creationId xmlns:a16="http://schemas.microsoft.com/office/drawing/2014/main" id="{0D31BDEF-BB13-0725-5ACF-6E20AB66C161}"/>
              </a:ext>
            </a:extLst>
          </p:cNvPr>
          <p:cNvSpPr txBox="1"/>
          <p:nvPr/>
        </p:nvSpPr>
        <p:spPr>
          <a:xfrm>
            <a:off x="3917097" y="5433359"/>
            <a:ext cx="2204763" cy="323165"/>
          </a:xfrm>
          <a:prstGeom prst="rect">
            <a:avLst/>
          </a:prstGeom>
          <a:noFill/>
        </p:spPr>
        <p:txBody>
          <a:bodyPr wrap="square" rtlCol="0">
            <a:spAutoFit/>
          </a:bodyPr>
          <a:lstStyle/>
          <a:p>
            <a:pPr>
              <a:lnSpc>
                <a:spcPts val="1800"/>
              </a:lnSpc>
            </a:pPr>
            <a:r>
              <a:rPr kumimoji="1" lang="en-US" altLang="ja-JP" sz="1700" b="1" dirty="0">
                <a:solidFill>
                  <a:srgbClr val="FF0000"/>
                </a:solidFill>
                <a:latin typeface="+mn-ea"/>
              </a:rPr>
              <a:t>0120-1-78302 </a:t>
            </a:r>
            <a:endParaRPr kumimoji="1" lang="en-US" altLang="ja-JP" sz="1700" b="1" dirty="0">
              <a:latin typeface="+mn-ea"/>
            </a:endParaRPr>
          </a:p>
        </p:txBody>
      </p:sp>
      <p:sp>
        <p:nvSpPr>
          <p:cNvPr id="46" name="テキスト ボックス 45">
            <a:extLst>
              <a:ext uri="{FF2B5EF4-FFF2-40B4-BE49-F238E27FC236}">
                <a16:creationId xmlns:a16="http://schemas.microsoft.com/office/drawing/2014/main" id="{3189BF70-5574-7B3D-AFC6-1AE5BB1C7915}"/>
              </a:ext>
            </a:extLst>
          </p:cNvPr>
          <p:cNvSpPr txBox="1"/>
          <p:nvPr/>
        </p:nvSpPr>
        <p:spPr>
          <a:xfrm>
            <a:off x="4670261" y="5210327"/>
            <a:ext cx="1604442" cy="295787"/>
          </a:xfrm>
          <a:prstGeom prst="rect">
            <a:avLst/>
          </a:prstGeom>
          <a:noFill/>
        </p:spPr>
        <p:txBody>
          <a:bodyPr wrap="square" rtlCol="0">
            <a:spAutoFit/>
          </a:bodyPr>
          <a:lstStyle/>
          <a:p>
            <a:pPr>
              <a:lnSpc>
                <a:spcPts val="1800"/>
              </a:lnSpc>
            </a:pPr>
            <a:r>
              <a:rPr kumimoji="1" lang="ja-JP" altLang="en-US" sz="900" b="1" dirty="0">
                <a:solidFill>
                  <a:srgbClr val="FF0000"/>
                </a:solidFill>
                <a:latin typeface="+mn-ea"/>
              </a:rPr>
              <a:t>なやみゼロに </a:t>
            </a:r>
            <a:endParaRPr kumimoji="1" lang="en-US" altLang="ja-JP" sz="900" b="1" dirty="0">
              <a:latin typeface="+mn-ea"/>
            </a:endParaRPr>
          </a:p>
        </p:txBody>
      </p:sp>
      <p:sp>
        <p:nvSpPr>
          <p:cNvPr id="47" name="テキスト ボックス 46">
            <a:extLst>
              <a:ext uri="{FF2B5EF4-FFF2-40B4-BE49-F238E27FC236}">
                <a16:creationId xmlns:a16="http://schemas.microsoft.com/office/drawing/2014/main" id="{6088ACDE-92B0-2973-5997-FE576E8C46CA}"/>
              </a:ext>
            </a:extLst>
          </p:cNvPr>
          <p:cNvSpPr txBox="1"/>
          <p:nvPr/>
        </p:nvSpPr>
        <p:spPr>
          <a:xfrm>
            <a:off x="3068638" y="5393087"/>
            <a:ext cx="935804" cy="762838"/>
          </a:xfrm>
          <a:prstGeom prst="rect">
            <a:avLst/>
          </a:prstGeom>
          <a:noFill/>
        </p:spPr>
        <p:txBody>
          <a:bodyPr wrap="square" rtlCol="0">
            <a:spAutoFit/>
          </a:bodyPr>
          <a:lstStyle/>
          <a:p>
            <a:pPr algn="r">
              <a:lnSpc>
                <a:spcPts val="1800"/>
              </a:lnSpc>
            </a:pPr>
            <a:r>
              <a:rPr kumimoji="1" lang="ja-JP" altLang="en-US" sz="1000" b="1" dirty="0">
                <a:solidFill>
                  <a:srgbClr val="FF0000"/>
                </a:solidFill>
                <a:latin typeface="+mn-ea"/>
              </a:rPr>
              <a:t>電話相談</a:t>
            </a:r>
            <a:endParaRPr kumimoji="1" lang="en-US" altLang="ja-JP" sz="1000" b="1" dirty="0">
              <a:solidFill>
                <a:srgbClr val="FF0000"/>
              </a:solidFill>
              <a:latin typeface="+mn-ea"/>
            </a:endParaRPr>
          </a:p>
          <a:p>
            <a:pPr algn="r">
              <a:lnSpc>
                <a:spcPts val="1800"/>
              </a:lnSpc>
            </a:pPr>
            <a:r>
              <a:rPr kumimoji="1" lang="en-US" altLang="ja-JP" sz="1000" b="1" dirty="0">
                <a:solidFill>
                  <a:srgbClr val="FF0000"/>
                </a:solidFill>
                <a:latin typeface="+mn-ea"/>
              </a:rPr>
              <a:t>LINE</a:t>
            </a:r>
            <a:r>
              <a:rPr kumimoji="1" lang="ja-JP" altLang="en-US" sz="1000" b="1" dirty="0">
                <a:solidFill>
                  <a:srgbClr val="FF0000"/>
                </a:solidFill>
                <a:latin typeface="+mn-ea"/>
              </a:rPr>
              <a:t>相談</a:t>
            </a:r>
            <a:endParaRPr kumimoji="1" lang="en-US" altLang="ja-JP" sz="1000" b="1" dirty="0">
              <a:solidFill>
                <a:srgbClr val="FF0000"/>
              </a:solidFill>
              <a:latin typeface="+mn-ea"/>
            </a:endParaRPr>
          </a:p>
          <a:p>
            <a:pPr algn="r">
              <a:lnSpc>
                <a:spcPts val="1800"/>
              </a:lnSpc>
            </a:pPr>
            <a:r>
              <a:rPr kumimoji="1" lang="ja-JP" altLang="en-US" sz="1000" b="1" dirty="0">
                <a:solidFill>
                  <a:srgbClr val="FF0000"/>
                </a:solidFill>
                <a:latin typeface="+mn-ea"/>
              </a:rPr>
              <a:t>メール相談</a:t>
            </a:r>
            <a:endParaRPr kumimoji="1" lang="en-US" altLang="ja-JP" sz="1000" b="1" dirty="0">
              <a:solidFill>
                <a:srgbClr val="FF0000"/>
              </a:solidFill>
              <a:latin typeface="+mn-ea"/>
            </a:endParaRPr>
          </a:p>
        </p:txBody>
      </p:sp>
      <p:sp>
        <p:nvSpPr>
          <p:cNvPr id="57" name="テキスト ボックス 56">
            <a:extLst>
              <a:ext uri="{FF2B5EF4-FFF2-40B4-BE49-F238E27FC236}">
                <a16:creationId xmlns:a16="http://schemas.microsoft.com/office/drawing/2014/main" id="{E0DA2990-460C-B73D-1CAC-EC2679DBDD71}"/>
              </a:ext>
            </a:extLst>
          </p:cNvPr>
          <p:cNvSpPr txBox="1"/>
          <p:nvPr/>
        </p:nvSpPr>
        <p:spPr>
          <a:xfrm>
            <a:off x="3902106" y="5606775"/>
            <a:ext cx="2296865" cy="297646"/>
          </a:xfrm>
          <a:prstGeom prst="rect">
            <a:avLst/>
          </a:prstGeom>
          <a:noFill/>
        </p:spPr>
        <p:txBody>
          <a:bodyPr wrap="square" rtlCol="0">
            <a:spAutoFit/>
          </a:bodyPr>
          <a:lstStyle/>
          <a:p>
            <a:pPr>
              <a:lnSpc>
                <a:spcPts val="1800"/>
              </a:lnSpc>
            </a:pPr>
            <a:r>
              <a:rPr kumimoji="1" lang="ja-JP" altLang="en-US" sz="600" b="1" dirty="0">
                <a:solidFill>
                  <a:srgbClr val="FF0000"/>
                </a:solidFill>
                <a:latin typeface="+mn-ea"/>
              </a:rPr>
              <a:t>アカウント名</a:t>
            </a:r>
            <a:r>
              <a:rPr kumimoji="1" lang="ja-JP" altLang="en-US" sz="900" b="1" dirty="0">
                <a:solidFill>
                  <a:srgbClr val="FF0000"/>
                </a:solidFill>
                <a:latin typeface="+mn-ea"/>
              </a:rPr>
              <a:t>「相談ほっと</a:t>
            </a:r>
            <a:r>
              <a:rPr kumimoji="1" lang="en-US" altLang="ja-JP" sz="900" b="1" dirty="0">
                <a:solidFill>
                  <a:srgbClr val="FF0000"/>
                </a:solidFill>
                <a:latin typeface="+mn-ea"/>
              </a:rPr>
              <a:t>LINE</a:t>
            </a:r>
            <a:r>
              <a:rPr kumimoji="1" lang="ja-JP" altLang="en-US" sz="900" b="1" dirty="0">
                <a:solidFill>
                  <a:srgbClr val="FF0000"/>
                </a:solidFill>
                <a:latin typeface="+mn-ea"/>
              </a:rPr>
              <a:t>＠東京」</a:t>
            </a:r>
            <a:endParaRPr kumimoji="1" lang="en-US" altLang="ja-JP" sz="900" b="1" dirty="0">
              <a:solidFill>
                <a:srgbClr val="FF0000"/>
              </a:solidFill>
              <a:latin typeface="+mn-ea"/>
            </a:endParaRPr>
          </a:p>
        </p:txBody>
      </p:sp>
      <p:grpSp>
        <p:nvGrpSpPr>
          <p:cNvPr id="10" name="グループ化 9"/>
          <p:cNvGrpSpPr/>
          <p:nvPr/>
        </p:nvGrpSpPr>
        <p:grpSpPr>
          <a:xfrm>
            <a:off x="3930347" y="5880877"/>
            <a:ext cx="2419004" cy="275845"/>
            <a:chOff x="3930347" y="5853581"/>
            <a:chExt cx="2419004" cy="275845"/>
          </a:xfrm>
        </p:grpSpPr>
        <p:sp>
          <p:nvSpPr>
            <p:cNvPr id="48" name="テキスト ボックス 47">
              <a:extLst>
                <a:ext uri="{FF2B5EF4-FFF2-40B4-BE49-F238E27FC236}">
                  <a16:creationId xmlns:a16="http://schemas.microsoft.com/office/drawing/2014/main" id="{9C833BF8-FD05-9119-A341-3DA81529160F}"/>
                </a:ext>
              </a:extLst>
            </p:cNvPr>
            <p:cNvSpPr txBox="1"/>
            <p:nvPr/>
          </p:nvSpPr>
          <p:spPr>
            <a:xfrm>
              <a:off x="3930347" y="5853581"/>
              <a:ext cx="2419004" cy="275845"/>
            </a:xfrm>
            <a:prstGeom prst="rect">
              <a:avLst/>
            </a:prstGeom>
            <a:noFill/>
          </p:spPr>
          <p:txBody>
            <a:bodyPr wrap="square" rtlCol="0">
              <a:spAutoFit/>
            </a:bodyPr>
            <a:lstStyle/>
            <a:p>
              <a:pPr>
                <a:lnSpc>
                  <a:spcPts val="1500"/>
                </a:lnSpc>
              </a:pPr>
              <a:r>
                <a:rPr kumimoji="1" lang="ja-JP" altLang="en-US" sz="1200" b="1" dirty="0" err="1">
                  <a:latin typeface="+mn-ea"/>
                </a:rPr>
                <a:t>こた</a:t>
              </a:r>
              <a:r>
                <a:rPr kumimoji="1" lang="ja-JP" altLang="en-US" sz="1200" b="1" dirty="0">
                  <a:latin typeface="+mn-ea"/>
                </a:rPr>
                <a:t>エール　</a:t>
              </a:r>
              <a:r>
                <a:rPr kumimoji="1" lang="ja-JP" altLang="en-US" sz="1200" b="1" dirty="0">
                  <a:latin typeface="HGMaruGothicMPRO" panose="020F0600000000000000" pitchFamily="34" charset="-128"/>
                  <a:ea typeface="HGMaruGothicMPRO" panose="020F0600000000000000" pitchFamily="34" charset="-128"/>
                </a:rPr>
                <a:t>　</a:t>
              </a:r>
              <a:r>
                <a:rPr kumimoji="1" lang="ja-JP" altLang="en-US" sz="1200" b="1" dirty="0">
                  <a:latin typeface="+mn-ea"/>
                </a:rPr>
                <a:t>検索</a:t>
              </a:r>
              <a:endParaRPr kumimoji="1" lang="en-US" altLang="ja-JP" sz="1200" b="1" dirty="0">
                <a:latin typeface="+mn-ea"/>
              </a:endParaRPr>
            </a:p>
          </p:txBody>
        </p:sp>
        <p:sp>
          <p:nvSpPr>
            <p:cNvPr id="49" name="正方形/長方形 48">
              <a:extLst>
                <a:ext uri="{FF2B5EF4-FFF2-40B4-BE49-F238E27FC236}">
                  <a16:creationId xmlns:a16="http://schemas.microsoft.com/office/drawing/2014/main" id="{0507F039-71E2-2A13-1CA1-C7BA33DA936D}"/>
                </a:ext>
              </a:extLst>
            </p:cNvPr>
            <p:cNvSpPr/>
            <p:nvPr/>
          </p:nvSpPr>
          <p:spPr>
            <a:xfrm>
              <a:off x="3997188" y="5866498"/>
              <a:ext cx="840930" cy="234971"/>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MaruGothicMPRO" panose="020F0600000000000000" pitchFamily="34" charset="-128"/>
                <a:ea typeface="HGMaruGothicMPRO" panose="020F0600000000000000" pitchFamily="34" charset="-128"/>
              </a:endParaRPr>
            </a:p>
          </p:txBody>
        </p:sp>
        <p:sp>
          <p:nvSpPr>
            <p:cNvPr id="60" name="角丸四角形 59">
              <a:extLst>
                <a:ext uri="{FF2B5EF4-FFF2-40B4-BE49-F238E27FC236}">
                  <a16:creationId xmlns:a16="http://schemas.microsoft.com/office/drawing/2014/main" id="{63E334FA-3B80-8ABC-4B8E-32EDECD33EA4}"/>
                </a:ext>
              </a:extLst>
            </p:cNvPr>
            <p:cNvSpPr/>
            <p:nvPr/>
          </p:nvSpPr>
          <p:spPr>
            <a:xfrm>
              <a:off x="5053455" y="5866498"/>
              <a:ext cx="428017" cy="234971"/>
            </a:xfrm>
            <a:prstGeom prst="round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MaruGothicMPRO" panose="020F0600000000000000" pitchFamily="34" charset="-128"/>
                <a:ea typeface="HGMaruGothicMPRO" panose="020F0600000000000000" pitchFamily="34" charset="-128"/>
              </a:endParaRPr>
            </a:p>
          </p:txBody>
        </p:sp>
      </p:grpSp>
      <p:sp>
        <p:nvSpPr>
          <p:cNvPr id="61" name="テキスト ボックス 60">
            <a:extLst>
              <a:ext uri="{FF2B5EF4-FFF2-40B4-BE49-F238E27FC236}">
                <a16:creationId xmlns:a16="http://schemas.microsoft.com/office/drawing/2014/main" id="{EF65E7CA-3C10-3C39-4439-FA2260A065F5}"/>
              </a:ext>
            </a:extLst>
          </p:cNvPr>
          <p:cNvSpPr txBox="1"/>
          <p:nvPr/>
        </p:nvSpPr>
        <p:spPr>
          <a:xfrm>
            <a:off x="3220426" y="6127387"/>
            <a:ext cx="2717987" cy="523220"/>
          </a:xfrm>
          <a:prstGeom prst="rect">
            <a:avLst/>
          </a:prstGeom>
          <a:noFill/>
        </p:spPr>
        <p:txBody>
          <a:bodyPr wrap="square" rtlCol="0">
            <a:spAutoFit/>
          </a:bodyPr>
          <a:lstStyle/>
          <a:p>
            <a:r>
              <a:rPr kumimoji="1" lang="ja-JP" altLang="en-US" sz="1000" dirty="0">
                <a:latin typeface="+mn-ea"/>
              </a:rPr>
              <a:t>月</a:t>
            </a:r>
            <a:r>
              <a:rPr kumimoji="1" lang="en-US" altLang="ja-JP" sz="1000" dirty="0">
                <a:latin typeface="+mn-ea"/>
              </a:rPr>
              <a:t>〜</a:t>
            </a:r>
            <a:r>
              <a:rPr kumimoji="1" lang="ja-JP" altLang="en-US" sz="1000" dirty="0">
                <a:latin typeface="+mn-ea"/>
              </a:rPr>
              <a:t>土</a:t>
            </a:r>
            <a:r>
              <a:rPr kumimoji="1" lang="en-US" altLang="ja-JP" sz="1000" dirty="0">
                <a:latin typeface="+mn-ea"/>
              </a:rPr>
              <a:t> </a:t>
            </a:r>
            <a:r>
              <a:rPr kumimoji="1" lang="ja-JP" altLang="en-US" sz="1000" dirty="0">
                <a:latin typeface="+mn-ea"/>
              </a:rPr>
              <a:t>１５：００</a:t>
            </a:r>
            <a:r>
              <a:rPr kumimoji="1" lang="en-US" altLang="ja-JP" sz="1000" dirty="0">
                <a:latin typeface="+mn-ea"/>
              </a:rPr>
              <a:t>〜</a:t>
            </a:r>
            <a:r>
              <a:rPr kumimoji="1" lang="ja-JP" altLang="en-US" sz="1000" dirty="0">
                <a:latin typeface="+mn-ea"/>
              </a:rPr>
              <a:t>２１：００</a:t>
            </a:r>
            <a:endParaRPr kumimoji="1" lang="en-US" altLang="ja-JP" sz="1000" dirty="0">
              <a:latin typeface="+mn-ea"/>
            </a:endParaRPr>
          </a:p>
          <a:p>
            <a:r>
              <a:rPr lang="ja-JP" altLang="en-US" sz="900" dirty="0">
                <a:effectLst/>
                <a:latin typeface="+mn-ea"/>
              </a:rPr>
              <a:t>　　　　　　　　　　（祝日・年末年始を除く）</a:t>
            </a:r>
            <a:endParaRPr lang="en-US" altLang="ja-JP" sz="900" dirty="0">
              <a:effectLst/>
              <a:latin typeface="+mn-ea"/>
            </a:endParaRPr>
          </a:p>
          <a:p>
            <a:r>
              <a:rPr lang="ja-JP" altLang="en-US" sz="900" dirty="0">
                <a:effectLst/>
                <a:latin typeface="+mn-ea"/>
              </a:rPr>
              <a:t> 　　　　</a:t>
            </a:r>
            <a:r>
              <a:rPr kumimoji="1" lang="en-US" altLang="ja-JP" sz="900" dirty="0">
                <a:latin typeface="+mn-ea"/>
              </a:rPr>
              <a:t>※</a:t>
            </a:r>
            <a:r>
              <a:rPr kumimoji="1" lang="ja-JP" altLang="en-US" sz="900" dirty="0">
                <a:latin typeface="+mn-ea"/>
              </a:rPr>
              <a:t>メール相談は２４時間受付中</a:t>
            </a:r>
            <a:endParaRPr kumimoji="1" lang="en-US" altLang="ja-JP" sz="900" dirty="0">
              <a:latin typeface="+mn-ea"/>
            </a:endParaRPr>
          </a:p>
        </p:txBody>
      </p:sp>
      <p:sp>
        <p:nvSpPr>
          <p:cNvPr id="62" name="テキスト ボックス 61">
            <a:extLst>
              <a:ext uri="{FF2B5EF4-FFF2-40B4-BE49-F238E27FC236}">
                <a16:creationId xmlns:a16="http://schemas.microsoft.com/office/drawing/2014/main" id="{0CC450A2-99EF-E30D-9B4A-101822E16094}"/>
              </a:ext>
            </a:extLst>
          </p:cNvPr>
          <p:cNvSpPr txBox="1"/>
          <p:nvPr/>
        </p:nvSpPr>
        <p:spPr>
          <a:xfrm>
            <a:off x="6258449" y="5093125"/>
            <a:ext cx="2669838" cy="430887"/>
          </a:xfrm>
          <a:prstGeom prst="rect">
            <a:avLst/>
          </a:prstGeom>
          <a:noFill/>
        </p:spPr>
        <p:txBody>
          <a:bodyPr wrap="square" rtlCol="0">
            <a:spAutoFit/>
          </a:bodyPr>
          <a:lstStyle/>
          <a:p>
            <a:r>
              <a:rPr kumimoji="1" lang="ja-JP" altLang="en-US" sz="1100" dirty="0">
                <a:latin typeface="+mn-ea"/>
              </a:rPr>
              <a:t>非行、いじめ、不登校、薬物、犯罪被害等に関する相談 </a:t>
            </a:r>
            <a:endParaRPr kumimoji="1" lang="en-US" altLang="ja-JP" sz="1100" dirty="0">
              <a:latin typeface="+mn-ea"/>
            </a:endParaRPr>
          </a:p>
        </p:txBody>
      </p:sp>
      <p:sp>
        <p:nvSpPr>
          <p:cNvPr id="63" name="テキスト ボックス 62">
            <a:extLst>
              <a:ext uri="{FF2B5EF4-FFF2-40B4-BE49-F238E27FC236}">
                <a16:creationId xmlns:a16="http://schemas.microsoft.com/office/drawing/2014/main" id="{951498F1-1620-C850-DC42-503CAD2104C9}"/>
              </a:ext>
            </a:extLst>
          </p:cNvPr>
          <p:cNvSpPr txBox="1"/>
          <p:nvPr/>
        </p:nvSpPr>
        <p:spPr>
          <a:xfrm>
            <a:off x="6222743" y="5447377"/>
            <a:ext cx="2717987" cy="315471"/>
          </a:xfrm>
          <a:prstGeom prst="rect">
            <a:avLst/>
          </a:prstGeom>
          <a:noFill/>
        </p:spPr>
        <p:txBody>
          <a:bodyPr wrap="square" rtlCol="0">
            <a:spAutoFit/>
          </a:bodyPr>
          <a:lstStyle/>
          <a:p>
            <a:pPr>
              <a:lnSpc>
                <a:spcPts val="1800"/>
              </a:lnSpc>
            </a:pPr>
            <a:r>
              <a:rPr kumimoji="1" lang="en-US" altLang="ja-JP" sz="1200" b="1" dirty="0">
                <a:solidFill>
                  <a:srgbClr val="FF0000"/>
                </a:solidFill>
                <a:latin typeface="+mn-ea"/>
              </a:rPr>
              <a:t>24</a:t>
            </a:r>
            <a:r>
              <a:rPr kumimoji="1" lang="ja-JP" altLang="en-US" sz="1200" b="1" dirty="0">
                <a:solidFill>
                  <a:srgbClr val="FF0000"/>
                </a:solidFill>
                <a:latin typeface="+mn-ea"/>
              </a:rPr>
              <a:t>時間対応</a:t>
            </a:r>
            <a:r>
              <a:rPr kumimoji="1" lang="en-US" altLang="ja-JP" sz="1200" b="1" dirty="0">
                <a:solidFill>
                  <a:srgbClr val="FF0000"/>
                </a:solidFill>
                <a:latin typeface="+mn-ea"/>
              </a:rPr>
              <a:t> </a:t>
            </a:r>
            <a:r>
              <a:rPr kumimoji="1" lang="en-US" altLang="ja-JP" sz="1400" b="1" dirty="0">
                <a:solidFill>
                  <a:srgbClr val="FF0000"/>
                </a:solidFill>
                <a:latin typeface="+mn-ea"/>
              </a:rPr>
              <a:t>03-3580-4970</a:t>
            </a:r>
            <a:endParaRPr kumimoji="1" lang="en-US" altLang="ja-JP" sz="1200" b="1" dirty="0">
              <a:latin typeface="+mn-ea"/>
            </a:endParaRPr>
          </a:p>
        </p:txBody>
      </p:sp>
      <p:sp>
        <p:nvSpPr>
          <p:cNvPr id="194" name="テキスト ボックス 193">
            <a:extLst>
              <a:ext uri="{FF2B5EF4-FFF2-40B4-BE49-F238E27FC236}">
                <a16:creationId xmlns:a16="http://schemas.microsoft.com/office/drawing/2014/main" id="{3EF0CD84-FFB9-8647-84E5-7EFAF451D6E5}"/>
              </a:ext>
            </a:extLst>
          </p:cNvPr>
          <p:cNvSpPr txBox="1"/>
          <p:nvPr/>
        </p:nvSpPr>
        <p:spPr>
          <a:xfrm>
            <a:off x="6628888" y="6365444"/>
            <a:ext cx="1950395" cy="276999"/>
          </a:xfrm>
          <a:prstGeom prst="rect">
            <a:avLst/>
          </a:prstGeom>
          <a:noFill/>
        </p:spPr>
        <p:txBody>
          <a:bodyPr wrap="square">
            <a:spAutoFit/>
          </a:bodyPr>
          <a:lstStyle/>
          <a:p>
            <a:pPr algn="ctr"/>
            <a:r>
              <a:rPr kumimoji="1" lang="ja-JP" altLang="en-US" sz="1200" dirty="0">
                <a:latin typeface="HG丸ｺﾞｼｯｸM-PRO" panose="020F0600000000000000" pitchFamily="50" charset="-128"/>
                <a:ea typeface="HG丸ｺﾞｼｯｸM-PRO" panose="020F0600000000000000" pitchFamily="50" charset="-128"/>
              </a:rPr>
              <a:t>警視庁 少年相談係</a:t>
            </a:r>
          </a:p>
        </p:txBody>
      </p:sp>
      <p:sp>
        <p:nvSpPr>
          <p:cNvPr id="195" name="テキスト ボックス 194">
            <a:extLst>
              <a:ext uri="{FF2B5EF4-FFF2-40B4-BE49-F238E27FC236}">
                <a16:creationId xmlns:a16="http://schemas.microsoft.com/office/drawing/2014/main" id="{9826D313-6C62-CAA2-3548-90A58240B967}"/>
              </a:ext>
            </a:extLst>
          </p:cNvPr>
          <p:cNvSpPr txBox="1"/>
          <p:nvPr/>
        </p:nvSpPr>
        <p:spPr>
          <a:xfrm>
            <a:off x="6229747" y="5707000"/>
            <a:ext cx="2855479" cy="707886"/>
          </a:xfrm>
          <a:prstGeom prst="rect">
            <a:avLst/>
          </a:prstGeom>
          <a:noFill/>
        </p:spPr>
        <p:txBody>
          <a:bodyPr wrap="square" rtlCol="0">
            <a:spAutoFit/>
          </a:bodyPr>
          <a:lstStyle/>
          <a:p>
            <a:r>
              <a:rPr kumimoji="1" lang="ja-JP" altLang="en-US" sz="1000" dirty="0">
                <a:latin typeface="+mn-ea"/>
              </a:rPr>
              <a:t>◆月～金 ８：３０～１７：１５</a:t>
            </a:r>
            <a:endParaRPr kumimoji="1" lang="en-US" altLang="ja-JP" sz="1000" dirty="0">
              <a:latin typeface="+mn-ea"/>
            </a:endParaRPr>
          </a:p>
          <a:p>
            <a:r>
              <a:rPr kumimoji="1" lang="en-US" altLang="ja-JP" sz="1000" dirty="0">
                <a:latin typeface="+mn-ea"/>
              </a:rPr>
              <a:t>               </a:t>
            </a:r>
            <a:r>
              <a:rPr kumimoji="1" lang="ja-JP" altLang="en-US" sz="1000" dirty="0">
                <a:latin typeface="+mn-ea"/>
              </a:rPr>
              <a:t> 専門の担当者（心理職、警察官）</a:t>
            </a:r>
            <a:endParaRPr kumimoji="1" lang="en-US" altLang="ja-JP" sz="1000" dirty="0">
              <a:latin typeface="+mn-ea"/>
            </a:endParaRPr>
          </a:p>
          <a:p>
            <a:r>
              <a:rPr kumimoji="1" lang="ja-JP" altLang="en-US" sz="1000" dirty="0">
                <a:latin typeface="+mn-ea"/>
              </a:rPr>
              <a:t>◆夜間、土日祝日・年末年始</a:t>
            </a:r>
            <a:endParaRPr kumimoji="1" lang="en-US" altLang="ja-JP" sz="1000" dirty="0">
              <a:latin typeface="+mn-ea"/>
            </a:endParaRPr>
          </a:p>
          <a:p>
            <a:r>
              <a:rPr kumimoji="1" lang="ja-JP" altLang="en-US" sz="1000" dirty="0">
                <a:latin typeface="+mn-ea"/>
              </a:rPr>
              <a:t>　　　　　</a:t>
            </a:r>
            <a:r>
              <a:rPr kumimoji="1" lang="en-US" altLang="ja-JP" sz="1000" dirty="0">
                <a:latin typeface="+mn-ea"/>
              </a:rPr>
              <a:t> </a:t>
            </a:r>
            <a:r>
              <a:rPr kumimoji="1" lang="ja-JP" altLang="en-US" sz="1000" dirty="0">
                <a:latin typeface="+mn-ea"/>
              </a:rPr>
              <a:t>　　　　　宿直の警察官が対応 </a:t>
            </a:r>
            <a:endParaRPr kumimoji="1" lang="en-US" altLang="ja-JP" sz="1000" dirty="0">
              <a:latin typeface="+mn-ea"/>
            </a:endParaRPr>
          </a:p>
        </p:txBody>
      </p:sp>
      <p:sp>
        <p:nvSpPr>
          <p:cNvPr id="197" name="テキスト ボックス 196">
            <a:extLst>
              <a:ext uri="{FF2B5EF4-FFF2-40B4-BE49-F238E27FC236}">
                <a16:creationId xmlns:a16="http://schemas.microsoft.com/office/drawing/2014/main" id="{8AC7AFA9-74F8-826A-83A5-5F3183ACA131}"/>
              </a:ext>
            </a:extLst>
          </p:cNvPr>
          <p:cNvSpPr txBox="1"/>
          <p:nvPr/>
        </p:nvSpPr>
        <p:spPr>
          <a:xfrm>
            <a:off x="6166988" y="3022688"/>
            <a:ext cx="2802094" cy="298543"/>
          </a:xfrm>
          <a:prstGeom prst="rect">
            <a:avLst/>
          </a:prstGeom>
          <a:noFill/>
        </p:spPr>
        <p:txBody>
          <a:bodyPr wrap="square" rtlCol="0">
            <a:spAutoFit/>
          </a:bodyPr>
          <a:lstStyle/>
          <a:p>
            <a:r>
              <a:rPr lang="ja-JP" altLang="en-US" sz="670" dirty="0">
                <a:solidFill>
                  <a:srgbClr val="000000"/>
                </a:solidFill>
                <a:effectLst/>
                <a:latin typeface="+mn-ea"/>
              </a:rPr>
              <a:t>こころの健康や薬物等の問題について、ご本人、ご家族、関係機関の方からのご相談に応じています。まずは電話でご相談ください。</a:t>
            </a:r>
          </a:p>
        </p:txBody>
      </p:sp>
      <p:sp>
        <p:nvSpPr>
          <p:cNvPr id="202" name="テキスト ボックス 201">
            <a:extLst>
              <a:ext uri="{FF2B5EF4-FFF2-40B4-BE49-F238E27FC236}">
                <a16:creationId xmlns:a16="http://schemas.microsoft.com/office/drawing/2014/main" id="{2139C4DD-FFA9-17A7-8569-F64F5888A25E}"/>
              </a:ext>
            </a:extLst>
          </p:cNvPr>
          <p:cNvSpPr txBox="1"/>
          <p:nvPr/>
        </p:nvSpPr>
        <p:spPr>
          <a:xfrm>
            <a:off x="6348583" y="4446192"/>
            <a:ext cx="2947195" cy="200055"/>
          </a:xfrm>
          <a:prstGeom prst="rect">
            <a:avLst/>
          </a:prstGeom>
          <a:noFill/>
        </p:spPr>
        <p:txBody>
          <a:bodyPr wrap="square" rtlCol="0">
            <a:spAutoFit/>
          </a:bodyPr>
          <a:lstStyle/>
          <a:p>
            <a:r>
              <a:rPr kumimoji="1" lang="ja-JP" altLang="en-US" sz="700" dirty="0">
                <a:latin typeface="+mn-ea"/>
              </a:rPr>
              <a:t>◆月～金 ９：００～１７：００</a:t>
            </a:r>
            <a:r>
              <a:rPr kumimoji="1" lang="en-US" altLang="ja-JP" sz="700" dirty="0">
                <a:latin typeface="+mn-ea"/>
              </a:rPr>
              <a:t> (</a:t>
            </a:r>
            <a:r>
              <a:rPr kumimoji="1" lang="ja-JP" altLang="en-US" sz="700" dirty="0">
                <a:latin typeface="+mn-ea"/>
              </a:rPr>
              <a:t>祝日・年末年始を除く） </a:t>
            </a:r>
            <a:endParaRPr kumimoji="1" lang="en-US" altLang="ja-JP" sz="700" dirty="0">
              <a:latin typeface="+mn-ea"/>
            </a:endParaRPr>
          </a:p>
        </p:txBody>
      </p:sp>
      <p:sp>
        <p:nvSpPr>
          <p:cNvPr id="206" name="テキスト ボックス 205">
            <a:extLst>
              <a:ext uri="{FF2B5EF4-FFF2-40B4-BE49-F238E27FC236}">
                <a16:creationId xmlns:a16="http://schemas.microsoft.com/office/drawing/2014/main" id="{70119348-3105-C799-4CF5-1903EE2E4C18}"/>
              </a:ext>
            </a:extLst>
          </p:cNvPr>
          <p:cNvSpPr txBox="1"/>
          <p:nvPr/>
        </p:nvSpPr>
        <p:spPr>
          <a:xfrm>
            <a:off x="6203290" y="1013994"/>
            <a:ext cx="2802094" cy="516360"/>
          </a:xfrm>
          <a:prstGeom prst="rect">
            <a:avLst/>
          </a:prstGeom>
          <a:noFill/>
        </p:spPr>
        <p:txBody>
          <a:bodyPr wrap="square" rtlCol="0">
            <a:spAutoFit/>
          </a:bodyPr>
          <a:lstStyle/>
          <a:p>
            <a:pPr>
              <a:lnSpc>
                <a:spcPts val="1100"/>
              </a:lnSpc>
            </a:pPr>
            <a:r>
              <a:rPr lang="ja-JP" altLang="en-US" sz="1000" dirty="0">
                <a:latin typeface="+mn-ea"/>
              </a:rPr>
              <a:t>東京都には薬物相談の専門家がいます。</a:t>
            </a:r>
            <a:endParaRPr lang="en-US" altLang="ja-JP" sz="1000" dirty="0">
              <a:latin typeface="+mn-ea"/>
            </a:endParaRPr>
          </a:p>
          <a:p>
            <a:pPr>
              <a:lnSpc>
                <a:spcPts val="1100"/>
              </a:lnSpc>
            </a:pPr>
            <a:r>
              <a:rPr lang="ja-JP" altLang="en-US" sz="1000" dirty="0">
                <a:latin typeface="+mn-ea"/>
              </a:rPr>
              <a:t>ご本人だけでなく、ご家族やお友達など、身近な方からのご相談も受け付けています。</a:t>
            </a:r>
          </a:p>
        </p:txBody>
      </p:sp>
      <p:sp>
        <p:nvSpPr>
          <p:cNvPr id="209" name="テキスト ボックス 208">
            <a:extLst>
              <a:ext uri="{FF2B5EF4-FFF2-40B4-BE49-F238E27FC236}">
                <a16:creationId xmlns:a16="http://schemas.microsoft.com/office/drawing/2014/main" id="{8CC229F2-4020-59CA-52AC-16578B18140E}"/>
              </a:ext>
            </a:extLst>
          </p:cNvPr>
          <p:cNvSpPr txBox="1"/>
          <p:nvPr/>
        </p:nvSpPr>
        <p:spPr>
          <a:xfrm>
            <a:off x="6196805" y="1544737"/>
            <a:ext cx="2808579" cy="292388"/>
          </a:xfrm>
          <a:prstGeom prst="rect">
            <a:avLst/>
          </a:prstGeom>
          <a:noFill/>
        </p:spPr>
        <p:txBody>
          <a:bodyPr wrap="square" rtlCol="0">
            <a:spAutoFit/>
          </a:bodyPr>
          <a:lstStyle/>
          <a:p>
            <a:r>
              <a:rPr lang="en-US" altLang="ja-JP" sz="1300" b="1" dirty="0">
                <a:solidFill>
                  <a:srgbClr val="FF0000"/>
                </a:solidFill>
                <a:latin typeface="+mn-ea"/>
              </a:rPr>
              <a:t>03-5320-4515</a:t>
            </a:r>
            <a:r>
              <a:rPr lang="ja-JP" altLang="en-US" sz="700" b="1" dirty="0">
                <a:latin typeface="+mn-ea"/>
              </a:rPr>
              <a:t>（危険ドラッグ担当）</a:t>
            </a:r>
          </a:p>
        </p:txBody>
      </p:sp>
      <p:sp>
        <p:nvSpPr>
          <p:cNvPr id="246" name="テキスト ボックス 245">
            <a:extLst>
              <a:ext uri="{FF2B5EF4-FFF2-40B4-BE49-F238E27FC236}">
                <a16:creationId xmlns:a16="http://schemas.microsoft.com/office/drawing/2014/main" id="{D279E868-4C02-76A6-0609-BCAEB55544F4}"/>
              </a:ext>
            </a:extLst>
          </p:cNvPr>
          <p:cNvSpPr txBox="1"/>
          <p:nvPr/>
        </p:nvSpPr>
        <p:spPr>
          <a:xfrm>
            <a:off x="6125470" y="1435174"/>
            <a:ext cx="2241982" cy="246221"/>
          </a:xfrm>
          <a:prstGeom prst="rect">
            <a:avLst/>
          </a:prstGeom>
          <a:noFill/>
        </p:spPr>
        <p:txBody>
          <a:bodyPr wrap="square">
            <a:spAutoFit/>
          </a:bodyPr>
          <a:lstStyle/>
          <a:p>
            <a:r>
              <a:rPr lang="en-US" altLang="ja-JP" sz="950" b="1" dirty="0">
                <a:latin typeface="+mn-ea"/>
              </a:rPr>
              <a:t>【</a:t>
            </a:r>
            <a:r>
              <a:rPr lang="ja-JP" altLang="en-US" sz="950" b="1" dirty="0">
                <a:latin typeface="+mn-ea"/>
              </a:rPr>
              <a:t>危険ドラッグに関すること</a:t>
            </a:r>
            <a:r>
              <a:rPr lang="en-US" altLang="ja-JP" sz="950" b="1" dirty="0">
                <a:latin typeface="+mn-ea"/>
              </a:rPr>
              <a:t>】</a:t>
            </a:r>
          </a:p>
        </p:txBody>
      </p:sp>
      <p:sp>
        <p:nvSpPr>
          <p:cNvPr id="249" name="テキスト ボックス 248">
            <a:extLst>
              <a:ext uri="{FF2B5EF4-FFF2-40B4-BE49-F238E27FC236}">
                <a16:creationId xmlns:a16="http://schemas.microsoft.com/office/drawing/2014/main" id="{21501162-127A-5C03-C78E-A1E980A60EA1}"/>
              </a:ext>
            </a:extLst>
          </p:cNvPr>
          <p:cNvSpPr txBox="1"/>
          <p:nvPr/>
        </p:nvSpPr>
        <p:spPr>
          <a:xfrm>
            <a:off x="6196805" y="1836300"/>
            <a:ext cx="2808579" cy="292388"/>
          </a:xfrm>
          <a:prstGeom prst="rect">
            <a:avLst/>
          </a:prstGeom>
          <a:noFill/>
        </p:spPr>
        <p:txBody>
          <a:bodyPr wrap="square" rtlCol="0">
            <a:spAutoFit/>
          </a:bodyPr>
          <a:lstStyle/>
          <a:p>
            <a:r>
              <a:rPr lang="en-US" altLang="ja-JP" sz="1300" b="1" dirty="0">
                <a:solidFill>
                  <a:srgbClr val="FF0000"/>
                </a:solidFill>
                <a:latin typeface="+mn-ea"/>
              </a:rPr>
              <a:t>03-5320-4505</a:t>
            </a:r>
            <a:r>
              <a:rPr lang="ja-JP" altLang="en-US" sz="700" b="1" dirty="0">
                <a:latin typeface="+mn-ea"/>
              </a:rPr>
              <a:t>（</a:t>
            </a:r>
            <a:r>
              <a:rPr lang="ja-JP" altLang="en-US" sz="800" b="1" dirty="0">
                <a:latin typeface="+mn-ea"/>
              </a:rPr>
              <a:t>麻薬対策担当</a:t>
            </a:r>
            <a:r>
              <a:rPr lang="ja-JP" altLang="en-US" sz="700" b="1" dirty="0">
                <a:latin typeface="+mn-ea"/>
              </a:rPr>
              <a:t>）</a:t>
            </a:r>
          </a:p>
        </p:txBody>
      </p:sp>
      <p:sp>
        <p:nvSpPr>
          <p:cNvPr id="250" name="テキスト ボックス 249">
            <a:extLst>
              <a:ext uri="{FF2B5EF4-FFF2-40B4-BE49-F238E27FC236}">
                <a16:creationId xmlns:a16="http://schemas.microsoft.com/office/drawing/2014/main" id="{F00C30D4-8EDA-AD6A-F562-1D45007DA327}"/>
              </a:ext>
            </a:extLst>
          </p:cNvPr>
          <p:cNvSpPr txBox="1"/>
          <p:nvPr/>
        </p:nvSpPr>
        <p:spPr>
          <a:xfrm>
            <a:off x="6150054" y="1725720"/>
            <a:ext cx="2427873" cy="246221"/>
          </a:xfrm>
          <a:prstGeom prst="rect">
            <a:avLst/>
          </a:prstGeom>
          <a:noFill/>
        </p:spPr>
        <p:txBody>
          <a:bodyPr wrap="square">
            <a:spAutoFit/>
          </a:bodyPr>
          <a:lstStyle/>
          <a:p>
            <a:r>
              <a:rPr lang="en-US" altLang="ja-JP" sz="950" b="1" dirty="0">
                <a:latin typeface="+mn-ea"/>
              </a:rPr>
              <a:t>【</a:t>
            </a:r>
            <a:r>
              <a:rPr lang="ja-JP" altLang="en-US" sz="950" b="1" dirty="0">
                <a:latin typeface="+mn-ea"/>
              </a:rPr>
              <a:t>大麻等の違法薬物に関すること</a:t>
            </a:r>
            <a:r>
              <a:rPr lang="en-US" altLang="ja-JP" sz="950" b="1" dirty="0">
                <a:latin typeface="+mn-ea"/>
              </a:rPr>
              <a:t>】</a:t>
            </a:r>
          </a:p>
        </p:txBody>
      </p:sp>
      <p:sp>
        <p:nvSpPr>
          <p:cNvPr id="251" name="テキスト ボックス 250">
            <a:extLst>
              <a:ext uri="{FF2B5EF4-FFF2-40B4-BE49-F238E27FC236}">
                <a16:creationId xmlns:a16="http://schemas.microsoft.com/office/drawing/2014/main" id="{4048BE5F-6D3F-9B42-4038-BB6BE9982E43}"/>
              </a:ext>
            </a:extLst>
          </p:cNvPr>
          <p:cNvSpPr txBox="1"/>
          <p:nvPr/>
        </p:nvSpPr>
        <p:spPr>
          <a:xfrm>
            <a:off x="6857471" y="2327241"/>
            <a:ext cx="1448533" cy="276999"/>
          </a:xfrm>
          <a:prstGeom prst="rect">
            <a:avLst/>
          </a:prstGeom>
          <a:noFill/>
        </p:spPr>
        <p:txBody>
          <a:bodyPr wrap="square">
            <a:spAutoFit/>
          </a:bodyPr>
          <a:lstStyle/>
          <a:p>
            <a:r>
              <a:rPr lang="ja-JP" altLang="en-US" sz="1200" dirty="0">
                <a:latin typeface="HG丸ｺﾞｼｯｸM-PRO" panose="020F0600000000000000" pitchFamily="50" charset="-128"/>
                <a:ea typeface="HG丸ｺﾞｼｯｸM-PRO" panose="020F0600000000000000" pitchFamily="50" charset="-128"/>
              </a:rPr>
              <a:t>東京都保健医療局</a:t>
            </a:r>
          </a:p>
        </p:txBody>
      </p:sp>
      <p:sp>
        <p:nvSpPr>
          <p:cNvPr id="252" name="テキスト ボックス 251">
            <a:extLst>
              <a:ext uri="{FF2B5EF4-FFF2-40B4-BE49-F238E27FC236}">
                <a16:creationId xmlns:a16="http://schemas.microsoft.com/office/drawing/2014/main" id="{D5DC8090-9A15-E5FA-EF53-429E692E2DC2}"/>
              </a:ext>
            </a:extLst>
          </p:cNvPr>
          <p:cNvSpPr txBox="1"/>
          <p:nvPr/>
        </p:nvSpPr>
        <p:spPr>
          <a:xfrm>
            <a:off x="6218336" y="2000582"/>
            <a:ext cx="2802094" cy="294953"/>
          </a:xfrm>
          <a:prstGeom prst="rect">
            <a:avLst/>
          </a:prstGeom>
          <a:noFill/>
        </p:spPr>
        <p:txBody>
          <a:bodyPr wrap="square" rtlCol="0">
            <a:spAutoFit/>
          </a:bodyPr>
          <a:lstStyle/>
          <a:p>
            <a:pPr>
              <a:lnSpc>
                <a:spcPts val="1800"/>
              </a:lnSpc>
            </a:pPr>
            <a:r>
              <a:rPr kumimoji="1" lang="ja-JP" altLang="en-US" sz="900" b="1" dirty="0">
                <a:solidFill>
                  <a:srgbClr val="FF0000"/>
                </a:solidFill>
                <a:latin typeface="HGMaruGothicMPRO" panose="020F0600000000000000" pitchFamily="34" charset="-128"/>
                <a:ea typeface="HGMaruGothicMPRO" panose="020F0600000000000000" pitchFamily="34" charset="-128"/>
              </a:rPr>
              <a:t>　</a:t>
            </a:r>
            <a:r>
              <a:rPr kumimoji="1" lang="ja-JP" altLang="en-US" sz="900" b="1" dirty="0">
                <a:solidFill>
                  <a:srgbClr val="FF0000"/>
                </a:solidFill>
                <a:latin typeface="+mn-ea"/>
              </a:rPr>
              <a:t>メール相談 </a:t>
            </a:r>
            <a:r>
              <a:rPr kumimoji="1" lang="en-US" altLang="ja-JP" sz="900" b="1" dirty="0">
                <a:solidFill>
                  <a:srgbClr val="FF0000"/>
                </a:solidFill>
                <a:latin typeface="+mn-ea"/>
              </a:rPr>
              <a:t> </a:t>
            </a:r>
            <a:r>
              <a:rPr kumimoji="1" lang="ja-JP" altLang="en-US" sz="900" b="1" dirty="0">
                <a:solidFill>
                  <a:srgbClr val="FF0000"/>
                </a:solidFill>
                <a:latin typeface="+mn-ea"/>
              </a:rPr>
              <a:t>　</a:t>
            </a:r>
            <a:r>
              <a:rPr kumimoji="1" lang="ja-JP" altLang="en-US" sz="900" b="1" dirty="0">
                <a:latin typeface="+mn-ea"/>
              </a:rPr>
              <a:t>東京都</a:t>
            </a:r>
            <a:r>
              <a:rPr kumimoji="1" lang="en-US" altLang="ja-JP" sz="900" b="1" dirty="0">
                <a:latin typeface="+mn-ea"/>
              </a:rPr>
              <a:t> </a:t>
            </a:r>
            <a:r>
              <a:rPr kumimoji="1" lang="ja-JP" altLang="en-US" sz="900" b="1" dirty="0">
                <a:latin typeface="+mn-ea"/>
              </a:rPr>
              <a:t>危険ドラッグ</a:t>
            </a:r>
            <a:r>
              <a:rPr kumimoji="1" lang="en-US" altLang="ja-JP" sz="900" b="1" dirty="0">
                <a:latin typeface="+mn-ea"/>
              </a:rPr>
              <a:t>   </a:t>
            </a:r>
            <a:r>
              <a:rPr kumimoji="1" lang="ja-JP" altLang="en-US" sz="900" b="1" dirty="0">
                <a:latin typeface="+mn-ea"/>
              </a:rPr>
              <a:t>検索</a:t>
            </a:r>
            <a:endParaRPr kumimoji="1" lang="en-US" altLang="ja-JP" sz="900" b="1" dirty="0">
              <a:latin typeface="+mn-ea"/>
            </a:endParaRPr>
          </a:p>
        </p:txBody>
      </p:sp>
      <p:sp>
        <p:nvSpPr>
          <p:cNvPr id="255" name="正方形/長方形 254">
            <a:extLst>
              <a:ext uri="{FF2B5EF4-FFF2-40B4-BE49-F238E27FC236}">
                <a16:creationId xmlns:a16="http://schemas.microsoft.com/office/drawing/2014/main" id="{71D23BBA-529F-12D3-E157-896B647831E3}"/>
              </a:ext>
            </a:extLst>
          </p:cNvPr>
          <p:cNvSpPr/>
          <p:nvPr/>
        </p:nvSpPr>
        <p:spPr>
          <a:xfrm>
            <a:off x="7139826" y="2092666"/>
            <a:ext cx="1152122" cy="166151"/>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MaruGothicMPRO" panose="020F0600000000000000" pitchFamily="34" charset="-128"/>
              <a:ea typeface="HGMaruGothicMPRO" panose="020F0600000000000000" pitchFamily="34" charset="-128"/>
            </a:endParaRPr>
          </a:p>
        </p:txBody>
      </p:sp>
      <p:sp>
        <p:nvSpPr>
          <p:cNvPr id="256" name="角丸四角形 255">
            <a:extLst>
              <a:ext uri="{FF2B5EF4-FFF2-40B4-BE49-F238E27FC236}">
                <a16:creationId xmlns:a16="http://schemas.microsoft.com/office/drawing/2014/main" id="{9299A418-2811-B5F2-4810-C06B6565B532}"/>
              </a:ext>
            </a:extLst>
          </p:cNvPr>
          <p:cNvSpPr/>
          <p:nvPr/>
        </p:nvSpPr>
        <p:spPr>
          <a:xfrm>
            <a:off x="8314641" y="2085371"/>
            <a:ext cx="314541" cy="170149"/>
          </a:xfrm>
          <a:prstGeom prst="round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MaruGothicMPRO" panose="020F0600000000000000" pitchFamily="34" charset="-128"/>
              <a:ea typeface="HGMaruGothicMPRO" panose="020F0600000000000000" pitchFamily="34" charset="-128"/>
            </a:endParaRPr>
          </a:p>
        </p:txBody>
      </p:sp>
      <p:sp>
        <p:nvSpPr>
          <p:cNvPr id="7" name="テキスト ボックス 6">
            <a:extLst>
              <a:ext uri="{FF2B5EF4-FFF2-40B4-BE49-F238E27FC236}">
                <a16:creationId xmlns:a16="http://schemas.microsoft.com/office/drawing/2014/main" id="{F3E69EF9-6564-7566-179E-785DDBD0211A}"/>
              </a:ext>
            </a:extLst>
          </p:cNvPr>
          <p:cNvSpPr txBox="1"/>
          <p:nvPr/>
        </p:nvSpPr>
        <p:spPr>
          <a:xfrm>
            <a:off x="6150054" y="3270363"/>
            <a:ext cx="2950566" cy="427809"/>
          </a:xfrm>
          <a:prstGeom prst="rect">
            <a:avLst/>
          </a:prstGeom>
          <a:noFill/>
        </p:spPr>
        <p:txBody>
          <a:bodyPr wrap="square" rtlCol="0">
            <a:spAutoFit/>
          </a:bodyPr>
          <a:lstStyle/>
          <a:p>
            <a:r>
              <a:rPr lang="ja-JP" altLang="en-US" sz="800" b="1" dirty="0">
                <a:effectLst/>
                <a:latin typeface="+mn-ea"/>
              </a:rPr>
              <a:t>東京都立精神保健福祉センター</a:t>
            </a:r>
            <a:r>
              <a:rPr lang="ja-JP" altLang="en-US" sz="800" b="1" dirty="0">
                <a:solidFill>
                  <a:srgbClr val="4C3D0F"/>
                </a:solidFill>
                <a:effectLst/>
                <a:latin typeface="+mn-ea"/>
              </a:rPr>
              <a:t> </a:t>
            </a:r>
            <a:r>
              <a:rPr lang="ja-JP" altLang="en-US" sz="690" b="0" dirty="0">
                <a:effectLst/>
                <a:latin typeface="+mn-ea"/>
              </a:rPr>
              <a:t>担当地域</a:t>
            </a:r>
            <a:r>
              <a:rPr lang="ja-JP" altLang="en-US" sz="690" dirty="0">
                <a:latin typeface="+mn-ea"/>
              </a:rPr>
              <a:t>：</a:t>
            </a:r>
            <a:r>
              <a:rPr lang="ja-JP" altLang="en-US" sz="690" b="0" dirty="0">
                <a:effectLst/>
                <a:latin typeface="+mn-ea"/>
              </a:rPr>
              <a:t>千代田区･中央区･</a:t>
            </a:r>
            <a:endParaRPr lang="en-US" altLang="ja-JP" sz="690" b="0" dirty="0">
              <a:effectLst/>
              <a:latin typeface="+mn-ea"/>
            </a:endParaRPr>
          </a:p>
          <a:p>
            <a:r>
              <a:rPr lang="ja-JP" altLang="en-US" sz="690" b="0" dirty="0">
                <a:effectLst/>
                <a:latin typeface="+mn-ea"/>
              </a:rPr>
              <a:t>文京区･台東区･墨田区･江東区･豊島区･北区･荒川区･板橋区･足立区･</a:t>
            </a:r>
            <a:endParaRPr lang="en-US" altLang="ja-JP" sz="690" b="0" dirty="0">
              <a:effectLst/>
              <a:latin typeface="+mn-ea"/>
            </a:endParaRPr>
          </a:p>
          <a:p>
            <a:r>
              <a:rPr lang="ja-JP" altLang="en-US" sz="690" dirty="0">
                <a:effectLst/>
                <a:latin typeface="+mn-ea"/>
              </a:rPr>
              <a:t>葛飾区･江戸川区と島</a:t>
            </a:r>
            <a:r>
              <a:rPr lang="ja-JP" altLang="en-US" sz="690" dirty="0" err="1">
                <a:effectLst/>
                <a:latin typeface="+mn-ea"/>
              </a:rPr>
              <a:t>しょ</a:t>
            </a:r>
            <a:r>
              <a:rPr lang="ja-JP" altLang="en-US" sz="690" dirty="0">
                <a:effectLst/>
                <a:latin typeface="+mn-ea"/>
              </a:rPr>
              <a:t>地域 </a:t>
            </a:r>
            <a:endParaRPr lang="ja-JP" altLang="en-US" sz="690" dirty="0">
              <a:latin typeface="+mn-ea"/>
            </a:endParaRPr>
          </a:p>
        </p:txBody>
      </p:sp>
      <p:sp>
        <p:nvSpPr>
          <p:cNvPr id="11" name="テキスト ボックス 10">
            <a:extLst>
              <a:ext uri="{FF2B5EF4-FFF2-40B4-BE49-F238E27FC236}">
                <a16:creationId xmlns:a16="http://schemas.microsoft.com/office/drawing/2014/main" id="{71C5A26B-D64A-8824-53D0-D8A35C677EFA}"/>
              </a:ext>
            </a:extLst>
          </p:cNvPr>
          <p:cNvSpPr txBox="1"/>
          <p:nvPr/>
        </p:nvSpPr>
        <p:spPr>
          <a:xfrm>
            <a:off x="6360647" y="3619312"/>
            <a:ext cx="2885536" cy="230832"/>
          </a:xfrm>
          <a:prstGeom prst="rect">
            <a:avLst/>
          </a:prstGeom>
          <a:noFill/>
        </p:spPr>
        <p:txBody>
          <a:bodyPr wrap="square" rtlCol="0">
            <a:spAutoFit/>
          </a:bodyPr>
          <a:lstStyle/>
          <a:p>
            <a:r>
              <a:rPr lang="en-US" altLang="ja-JP" sz="900" b="1" dirty="0">
                <a:solidFill>
                  <a:srgbClr val="FF0000"/>
                </a:solidFill>
                <a:effectLst/>
                <a:latin typeface="+mn-ea"/>
              </a:rPr>
              <a:t>【 </a:t>
            </a:r>
            <a:r>
              <a:rPr lang="ja-JP" altLang="en-US" sz="900" b="1" dirty="0">
                <a:solidFill>
                  <a:srgbClr val="FF0000"/>
                </a:solidFill>
                <a:effectLst/>
                <a:latin typeface="+mn-ea"/>
              </a:rPr>
              <a:t>こころの電話相談 </a:t>
            </a:r>
            <a:r>
              <a:rPr lang="en-US" altLang="ja-JP" sz="900" b="1" dirty="0">
                <a:solidFill>
                  <a:srgbClr val="FF0000"/>
                </a:solidFill>
                <a:effectLst/>
                <a:latin typeface="+mn-ea"/>
              </a:rPr>
              <a:t>】 03-3844-2212</a:t>
            </a:r>
            <a:endParaRPr lang="ja-JP" altLang="en-US" sz="900" b="1" dirty="0">
              <a:solidFill>
                <a:srgbClr val="FF0000"/>
              </a:solidFill>
              <a:latin typeface="+mn-ea"/>
            </a:endParaRPr>
          </a:p>
        </p:txBody>
      </p:sp>
      <p:sp>
        <p:nvSpPr>
          <p:cNvPr id="16" name="テキスト ボックス 15">
            <a:extLst>
              <a:ext uri="{FF2B5EF4-FFF2-40B4-BE49-F238E27FC236}">
                <a16:creationId xmlns:a16="http://schemas.microsoft.com/office/drawing/2014/main" id="{1142AEB2-A007-E903-D276-849D2CA17DD3}"/>
              </a:ext>
            </a:extLst>
          </p:cNvPr>
          <p:cNvSpPr txBox="1"/>
          <p:nvPr/>
        </p:nvSpPr>
        <p:spPr>
          <a:xfrm>
            <a:off x="6141587" y="3755052"/>
            <a:ext cx="2950566" cy="427809"/>
          </a:xfrm>
          <a:prstGeom prst="rect">
            <a:avLst/>
          </a:prstGeom>
          <a:noFill/>
        </p:spPr>
        <p:txBody>
          <a:bodyPr wrap="square" rtlCol="0">
            <a:spAutoFit/>
          </a:bodyPr>
          <a:lstStyle/>
          <a:p>
            <a:r>
              <a:rPr lang="ja-JP" altLang="en-US" sz="800" b="1" dirty="0">
                <a:effectLst/>
                <a:latin typeface="+mn-ea"/>
              </a:rPr>
              <a:t>中部総合精神保健福祉センター</a:t>
            </a:r>
            <a:r>
              <a:rPr lang="ja-JP" altLang="en-US" sz="690" b="0" dirty="0">
                <a:effectLst/>
                <a:latin typeface="+mn-ea"/>
              </a:rPr>
              <a:t>担当地域</a:t>
            </a:r>
            <a:r>
              <a:rPr lang="ja-JP" altLang="en-US" sz="690" dirty="0">
                <a:latin typeface="+mn-ea"/>
              </a:rPr>
              <a:t>：</a:t>
            </a:r>
            <a:r>
              <a:rPr lang="ja-JP" altLang="en-US" sz="690" b="0" dirty="0">
                <a:effectLst/>
                <a:latin typeface="+mn-ea"/>
              </a:rPr>
              <a:t>港区･新宿区･品川区･目黒区･大田区･世田谷区･渋谷区･中野区･杉並区･練馬区 </a:t>
            </a:r>
            <a:endParaRPr lang="ja-JP" altLang="en-US" sz="690" dirty="0">
              <a:latin typeface="+mn-ea"/>
            </a:endParaRPr>
          </a:p>
          <a:p>
            <a:endParaRPr lang="ja-JP" altLang="en-US" sz="690" dirty="0">
              <a:latin typeface="+mn-ea"/>
            </a:endParaRPr>
          </a:p>
        </p:txBody>
      </p:sp>
      <p:sp>
        <p:nvSpPr>
          <p:cNvPr id="19" name="テキスト ボックス 18">
            <a:extLst>
              <a:ext uri="{FF2B5EF4-FFF2-40B4-BE49-F238E27FC236}">
                <a16:creationId xmlns:a16="http://schemas.microsoft.com/office/drawing/2014/main" id="{EAE4A311-38A0-871E-31BD-5375B4AE45AE}"/>
              </a:ext>
            </a:extLst>
          </p:cNvPr>
          <p:cNvSpPr txBox="1"/>
          <p:nvPr/>
        </p:nvSpPr>
        <p:spPr>
          <a:xfrm>
            <a:off x="6367662" y="4000291"/>
            <a:ext cx="2885536" cy="230832"/>
          </a:xfrm>
          <a:prstGeom prst="rect">
            <a:avLst/>
          </a:prstGeom>
          <a:noFill/>
        </p:spPr>
        <p:txBody>
          <a:bodyPr wrap="square" rtlCol="0">
            <a:spAutoFit/>
          </a:bodyPr>
          <a:lstStyle/>
          <a:p>
            <a:r>
              <a:rPr lang="en-US" altLang="ja-JP" sz="900" b="1" dirty="0">
                <a:solidFill>
                  <a:srgbClr val="FF0000"/>
                </a:solidFill>
                <a:effectLst/>
                <a:latin typeface="+mn-ea"/>
              </a:rPr>
              <a:t>【 </a:t>
            </a:r>
            <a:r>
              <a:rPr lang="ja-JP" altLang="en-US" sz="900" b="1" dirty="0">
                <a:solidFill>
                  <a:srgbClr val="FF0000"/>
                </a:solidFill>
                <a:effectLst/>
                <a:latin typeface="+mn-ea"/>
              </a:rPr>
              <a:t>こころの電話相談 </a:t>
            </a:r>
            <a:r>
              <a:rPr lang="en-US" altLang="ja-JP" sz="900" b="1" dirty="0">
                <a:solidFill>
                  <a:srgbClr val="FF0000"/>
                </a:solidFill>
                <a:effectLst/>
                <a:latin typeface="+mn-ea"/>
              </a:rPr>
              <a:t>】 03-3302-7711</a:t>
            </a:r>
            <a:endParaRPr lang="ja-JP" altLang="en-US" sz="900" b="1" dirty="0">
              <a:solidFill>
                <a:srgbClr val="FF0000"/>
              </a:solidFill>
              <a:latin typeface="+mn-ea"/>
            </a:endParaRPr>
          </a:p>
        </p:txBody>
      </p:sp>
      <p:sp>
        <p:nvSpPr>
          <p:cNvPr id="20" name="テキスト ボックス 19">
            <a:extLst>
              <a:ext uri="{FF2B5EF4-FFF2-40B4-BE49-F238E27FC236}">
                <a16:creationId xmlns:a16="http://schemas.microsoft.com/office/drawing/2014/main" id="{989CF6B0-D05B-0039-6B4B-54596E6539F0}"/>
              </a:ext>
            </a:extLst>
          </p:cNvPr>
          <p:cNvSpPr txBox="1"/>
          <p:nvPr/>
        </p:nvSpPr>
        <p:spPr>
          <a:xfrm>
            <a:off x="6141587" y="4143281"/>
            <a:ext cx="2950566" cy="215444"/>
          </a:xfrm>
          <a:prstGeom prst="rect">
            <a:avLst/>
          </a:prstGeom>
          <a:noFill/>
        </p:spPr>
        <p:txBody>
          <a:bodyPr wrap="square" rtlCol="0">
            <a:spAutoFit/>
          </a:bodyPr>
          <a:lstStyle/>
          <a:p>
            <a:r>
              <a:rPr lang="ja-JP" altLang="en-US" sz="800" b="1" dirty="0">
                <a:effectLst/>
                <a:latin typeface="+mn-ea"/>
              </a:rPr>
              <a:t>多摩総合精神保健福祉センター</a:t>
            </a:r>
            <a:r>
              <a:rPr lang="ja-JP" altLang="en-US" sz="690" b="0" dirty="0">
                <a:effectLst/>
                <a:latin typeface="+mn-ea"/>
              </a:rPr>
              <a:t>担当地域</a:t>
            </a:r>
            <a:r>
              <a:rPr lang="ja-JP" altLang="en-US" sz="690" dirty="0">
                <a:latin typeface="+mn-ea"/>
              </a:rPr>
              <a:t>：</a:t>
            </a:r>
            <a:r>
              <a:rPr lang="ja-JP" altLang="en-US" sz="690" b="0" dirty="0">
                <a:effectLst/>
                <a:latin typeface="+mn-ea"/>
              </a:rPr>
              <a:t>多摩地域全域</a:t>
            </a:r>
            <a:endParaRPr lang="ja-JP" altLang="en-US" sz="690" dirty="0">
              <a:latin typeface="+mn-ea"/>
            </a:endParaRPr>
          </a:p>
        </p:txBody>
      </p:sp>
      <p:sp>
        <p:nvSpPr>
          <p:cNvPr id="26" name="テキスト ボックス 25">
            <a:extLst>
              <a:ext uri="{FF2B5EF4-FFF2-40B4-BE49-F238E27FC236}">
                <a16:creationId xmlns:a16="http://schemas.microsoft.com/office/drawing/2014/main" id="{EBE6E2CE-CC82-1DF6-624F-EDB564F3E40F}"/>
              </a:ext>
            </a:extLst>
          </p:cNvPr>
          <p:cNvSpPr txBox="1"/>
          <p:nvPr/>
        </p:nvSpPr>
        <p:spPr>
          <a:xfrm>
            <a:off x="6360647" y="4299228"/>
            <a:ext cx="2885536" cy="230832"/>
          </a:xfrm>
          <a:prstGeom prst="rect">
            <a:avLst/>
          </a:prstGeom>
          <a:noFill/>
        </p:spPr>
        <p:txBody>
          <a:bodyPr wrap="square" rtlCol="0">
            <a:spAutoFit/>
          </a:bodyPr>
          <a:lstStyle/>
          <a:p>
            <a:r>
              <a:rPr lang="en-US" altLang="ja-JP" sz="900" b="1" dirty="0">
                <a:solidFill>
                  <a:srgbClr val="FF0000"/>
                </a:solidFill>
                <a:effectLst/>
                <a:latin typeface="+mn-ea"/>
              </a:rPr>
              <a:t>【 </a:t>
            </a:r>
            <a:r>
              <a:rPr lang="ja-JP" altLang="en-US" sz="900" b="1" dirty="0">
                <a:solidFill>
                  <a:srgbClr val="FF0000"/>
                </a:solidFill>
                <a:effectLst/>
                <a:latin typeface="+mn-ea"/>
              </a:rPr>
              <a:t>こころの電話相談 </a:t>
            </a:r>
            <a:r>
              <a:rPr lang="en-US" altLang="ja-JP" sz="900" b="1" dirty="0">
                <a:solidFill>
                  <a:srgbClr val="FF0000"/>
                </a:solidFill>
                <a:effectLst/>
                <a:latin typeface="+mn-ea"/>
              </a:rPr>
              <a:t>】 042-371-5560</a:t>
            </a:r>
            <a:endParaRPr lang="ja-JP" altLang="en-US" sz="900" b="1" dirty="0">
              <a:solidFill>
                <a:srgbClr val="FF0000"/>
              </a:solidFill>
              <a:latin typeface="+mn-ea"/>
            </a:endParaRPr>
          </a:p>
        </p:txBody>
      </p:sp>
      <p:sp>
        <p:nvSpPr>
          <p:cNvPr id="14" name="テキスト ボックス 13">
            <a:extLst>
              <a:ext uri="{FF2B5EF4-FFF2-40B4-BE49-F238E27FC236}">
                <a16:creationId xmlns:a16="http://schemas.microsoft.com/office/drawing/2014/main" id="{A38538B8-D49D-97BC-62D0-A206B2567263}"/>
              </a:ext>
            </a:extLst>
          </p:cNvPr>
          <p:cNvSpPr txBox="1"/>
          <p:nvPr/>
        </p:nvSpPr>
        <p:spPr>
          <a:xfrm>
            <a:off x="6151087" y="2796688"/>
            <a:ext cx="2750690" cy="218521"/>
          </a:xfrm>
          <a:prstGeom prst="rect">
            <a:avLst/>
          </a:prstGeom>
          <a:noFill/>
        </p:spPr>
        <p:txBody>
          <a:bodyPr wrap="square">
            <a:spAutoFit/>
          </a:bodyPr>
          <a:lstStyle/>
          <a:p>
            <a:r>
              <a:rPr lang="ja-JP" altLang="en-US" sz="820" b="1" dirty="0">
                <a:solidFill>
                  <a:srgbClr val="000000"/>
                </a:solidFill>
                <a:effectLst/>
                <a:latin typeface="HG丸ｺﾞｼｯｸM-PRO" panose="020F0600000000000000" pitchFamily="50" charset="-128"/>
                <a:ea typeface="HG丸ｺﾞｼｯｸM-PRO" panose="020F0600000000000000" pitchFamily="50" charset="-128"/>
              </a:rPr>
              <a:t>こころの健康や薬物等の問題についての相談</a:t>
            </a:r>
          </a:p>
        </p:txBody>
      </p:sp>
      <p:sp>
        <p:nvSpPr>
          <p:cNvPr id="15" name="テキスト ボックス 14">
            <a:extLst>
              <a:ext uri="{FF2B5EF4-FFF2-40B4-BE49-F238E27FC236}">
                <a16:creationId xmlns:a16="http://schemas.microsoft.com/office/drawing/2014/main" id="{4EEF263C-7950-03A5-AB66-6276A0FF4634}"/>
              </a:ext>
            </a:extLst>
          </p:cNvPr>
          <p:cNvSpPr txBox="1"/>
          <p:nvPr/>
        </p:nvSpPr>
        <p:spPr>
          <a:xfrm>
            <a:off x="6672874" y="2138954"/>
            <a:ext cx="2275113" cy="290657"/>
          </a:xfrm>
          <a:prstGeom prst="rect">
            <a:avLst/>
          </a:prstGeom>
          <a:noFill/>
        </p:spPr>
        <p:txBody>
          <a:bodyPr wrap="square" rtlCol="0">
            <a:spAutoFit/>
          </a:bodyPr>
          <a:lstStyle/>
          <a:p>
            <a:pPr>
              <a:lnSpc>
                <a:spcPts val="1800"/>
              </a:lnSpc>
            </a:pPr>
            <a:r>
              <a:rPr kumimoji="1" lang="ja-JP" altLang="en-US" sz="700" dirty="0">
                <a:latin typeface="+mn-ea"/>
              </a:rPr>
              <a:t>ご質問に</a:t>
            </a:r>
            <a:r>
              <a:rPr lang="ja-JP" altLang="en-US" sz="700" b="1" dirty="0">
                <a:solidFill>
                  <a:srgbClr val="FF0000"/>
                </a:solidFill>
                <a:latin typeface="+mn-ea"/>
              </a:rPr>
              <a:t>チャットボット</a:t>
            </a:r>
            <a:r>
              <a:rPr lang="ja-JP" altLang="en-US" sz="700" dirty="0">
                <a:latin typeface="+mn-ea"/>
              </a:rPr>
              <a:t>がお答えします。</a:t>
            </a:r>
            <a:endParaRPr kumimoji="1" lang="en-US" altLang="ja-JP" sz="700" dirty="0">
              <a:latin typeface="+mn-ea"/>
            </a:endParaRPr>
          </a:p>
        </p:txBody>
      </p:sp>
      <p:pic>
        <p:nvPicPr>
          <p:cNvPr id="8" name="図 7">
            <a:extLst>
              <a:ext uri="{FF2B5EF4-FFF2-40B4-BE49-F238E27FC236}">
                <a16:creationId xmlns:a16="http://schemas.microsoft.com/office/drawing/2014/main" id="{87687D39-40DB-F577-C087-E0812A267D01}"/>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242698" y="3121397"/>
            <a:ext cx="636181" cy="636181"/>
          </a:xfrm>
          <a:prstGeom prst="rect">
            <a:avLst/>
          </a:prstGeom>
          <a:noFill/>
          <a:ln>
            <a:noFill/>
          </a:ln>
        </p:spPr>
      </p:pic>
      <p:sp>
        <p:nvSpPr>
          <p:cNvPr id="33" name="テキスト ボックス 32">
            <a:extLst>
              <a:ext uri="{FF2B5EF4-FFF2-40B4-BE49-F238E27FC236}">
                <a16:creationId xmlns:a16="http://schemas.microsoft.com/office/drawing/2014/main" id="{634795D1-34D4-EE5C-6C31-FC0AA91713EA}"/>
              </a:ext>
            </a:extLst>
          </p:cNvPr>
          <p:cNvSpPr txBox="1"/>
          <p:nvPr/>
        </p:nvSpPr>
        <p:spPr>
          <a:xfrm>
            <a:off x="6843414" y="158055"/>
            <a:ext cx="2321601" cy="261610"/>
          </a:xfrm>
          <a:prstGeom prst="rect">
            <a:avLst/>
          </a:prstGeom>
          <a:noFill/>
        </p:spPr>
        <p:txBody>
          <a:bodyPr wrap="square" numCol="1" spcCol="180000" rtlCol="0">
            <a:spAutoFit/>
          </a:bodyPr>
          <a:lstStyle/>
          <a:p>
            <a:pPr>
              <a:spcAft>
                <a:spcPts val="170"/>
              </a:spcAft>
            </a:pPr>
            <a:r>
              <a:rPr kumimoji="1" lang="ja-JP" altLang="en-US" sz="1100" b="1" dirty="0" smtClean="0">
                <a:solidFill>
                  <a:schemeClr val="bg1"/>
                </a:solidFill>
                <a:latin typeface="+mn-ea"/>
              </a:rPr>
              <a:t>生徒向け：</a:t>
            </a:r>
            <a:r>
              <a:rPr kumimoji="1" lang="ja-JP" altLang="en-US" sz="1100" dirty="0">
                <a:solidFill>
                  <a:schemeClr val="bg1"/>
                </a:solidFill>
                <a:latin typeface="HGMaruGothicMPRO" panose="020F0600000000000000" pitchFamily="34" charset="-128"/>
                <a:ea typeface="HGMaruGothicMPRO" panose="020F0600000000000000" pitchFamily="34" charset="-128"/>
              </a:rPr>
              <a:t>　　</a:t>
            </a:r>
            <a:r>
              <a:rPr kumimoji="1" lang="ja-JP" altLang="en-US" sz="1100" b="1" dirty="0" smtClean="0">
                <a:solidFill>
                  <a:schemeClr val="bg1"/>
                </a:solidFill>
                <a:latin typeface="+mn-ea"/>
              </a:rPr>
              <a:t>保護者向け：</a:t>
            </a:r>
            <a:endParaRPr kumimoji="1" lang="ja-JP" altLang="en-US" sz="1100" b="1" dirty="0">
              <a:solidFill>
                <a:schemeClr val="bg1"/>
              </a:solidFill>
              <a:latin typeface="+mn-ea"/>
            </a:endParaRPr>
          </a:p>
        </p:txBody>
      </p:sp>
      <p:grpSp>
        <p:nvGrpSpPr>
          <p:cNvPr id="272" name="グループ化 271">
            <a:extLst>
              <a:ext uri="{FF2B5EF4-FFF2-40B4-BE49-F238E27FC236}">
                <a16:creationId xmlns:a16="http://schemas.microsoft.com/office/drawing/2014/main" id="{AE7295FD-8F1F-C4E9-B9B9-92000A218197}"/>
              </a:ext>
            </a:extLst>
          </p:cNvPr>
          <p:cNvGrpSpPr/>
          <p:nvPr/>
        </p:nvGrpSpPr>
        <p:grpSpPr>
          <a:xfrm>
            <a:off x="7589808" y="155076"/>
            <a:ext cx="285613" cy="261610"/>
            <a:chOff x="7868349" y="158055"/>
            <a:chExt cx="285613" cy="261610"/>
          </a:xfrm>
        </p:grpSpPr>
        <p:sp>
          <p:nvSpPr>
            <p:cNvPr id="35" name="円/楕円 34">
              <a:extLst>
                <a:ext uri="{FF2B5EF4-FFF2-40B4-BE49-F238E27FC236}">
                  <a16:creationId xmlns:a16="http://schemas.microsoft.com/office/drawing/2014/main" id="{3A5BC25A-C0A6-545E-8E89-DBACFD8C1E75}"/>
                </a:ext>
              </a:extLst>
            </p:cNvPr>
            <p:cNvSpPr/>
            <p:nvPr/>
          </p:nvSpPr>
          <p:spPr>
            <a:xfrm>
              <a:off x="7912869" y="189009"/>
              <a:ext cx="224306" cy="224306"/>
            </a:xfrm>
            <a:prstGeom prst="ellipse">
              <a:avLst/>
            </a:prstGeom>
            <a:noFill/>
            <a:ln w="127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テキスト ボックス 38">
              <a:extLst>
                <a:ext uri="{FF2B5EF4-FFF2-40B4-BE49-F238E27FC236}">
                  <a16:creationId xmlns:a16="http://schemas.microsoft.com/office/drawing/2014/main" id="{1A3A7959-C69F-B417-8687-E5BF1D660096}"/>
                </a:ext>
              </a:extLst>
            </p:cNvPr>
            <p:cNvSpPr txBox="1"/>
            <p:nvPr/>
          </p:nvSpPr>
          <p:spPr>
            <a:xfrm>
              <a:off x="7868349" y="158055"/>
              <a:ext cx="285613" cy="261610"/>
            </a:xfrm>
            <a:prstGeom prst="rect">
              <a:avLst/>
            </a:prstGeom>
            <a:noFill/>
            <a:ln>
              <a:noFill/>
            </a:ln>
          </p:spPr>
          <p:txBody>
            <a:bodyPr wrap="square" numCol="1" spcCol="180000" rtlCol="0">
              <a:spAutoFit/>
            </a:bodyPr>
            <a:lstStyle/>
            <a:p>
              <a:pPr>
                <a:spcAft>
                  <a:spcPts val="170"/>
                </a:spcAft>
              </a:pPr>
              <a:r>
                <a:rPr kumimoji="1" lang="ja-JP" altLang="en-US" sz="1100" b="1" dirty="0">
                  <a:solidFill>
                    <a:schemeClr val="bg1"/>
                  </a:solidFill>
                  <a:latin typeface="HGMaruGothicMPRO" panose="020F0600000000000000" pitchFamily="34" charset="-128"/>
                  <a:ea typeface="HGMaruGothicMPRO" panose="020F0600000000000000" pitchFamily="34" charset="-128"/>
                </a:rPr>
                <a:t>生</a:t>
              </a:r>
            </a:p>
          </p:txBody>
        </p:sp>
      </p:grpSp>
      <p:grpSp>
        <p:nvGrpSpPr>
          <p:cNvPr id="50" name="グループ化 49">
            <a:extLst>
              <a:ext uri="{FF2B5EF4-FFF2-40B4-BE49-F238E27FC236}">
                <a16:creationId xmlns:a16="http://schemas.microsoft.com/office/drawing/2014/main" id="{C79C272F-1E00-06F3-7453-0C3C9D38198D}"/>
              </a:ext>
            </a:extLst>
          </p:cNvPr>
          <p:cNvGrpSpPr/>
          <p:nvPr/>
        </p:nvGrpSpPr>
        <p:grpSpPr>
          <a:xfrm>
            <a:off x="8719771" y="158055"/>
            <a:ext cx="285613" cy="261610"/>
            <a:chOff x="7269351" y="158055"/>
            <a:chExt cx="285613" cy="261610"/>
          </a:xfrm>
        </p:grpSpPr>
        <p:sp>
          <p:nvSpPr>
            <p:cNvPr id="41" name="円/楕円 40">
              <a:extLst>
                <a:ext uri="{FF2B5EF4-FFF2-40B4-BE49-F238E27FC236}">
                  <a16:creationId xmlns:a16="http://schemas.microsoft.com/office/drawing/2014/main" id="{1DFB773B-6B93-6863-0DBD-8B9BC42C4D58}"/>
                </a:ext>
              </a:extLst>
            </p:cNvPr>
            <p:cNvSpPr/>
            <p:nvPr/>
          </p:nvSpPr>
          <p:spPr>
            <a:xfrm>
              <a:off x="7318868" y="189009"/>
              <a:ext cx="224306" cy="224306"/>
            </a:xfrm>
            <a:prstGeom prst="ellipse">
              <a:avLst/>
            </a:prstGeom>
            <a:noFill/>
            <a:ln w="127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テキスト ボックス 43">
              <a:extLst>
                <a:ext uri="{FF2B5EF4-FFF2-40B4-BE49-F238E27FC236}">
                  <a16:creationId xmlns:a16="http://schemas.microsoft.com/office/drawing/2014/main" id="{1C1384FB-F21A-6BC5-2931-7CBDE1F74E0A}"/>
                </a:ext>
              </a:extLst>
            </p:cNvPr>
            <p:cNvSpPr txBox="1"/>
            <p:nvPr/>
          </p:nvSpPr>
          <p:spPr>
            <a:xfrm>
              <a:off x="7269351" y="158055"/>
              <a:ext cx="285613" cy="261610"/>
            </a:xfrm>
            <a:prstGeom prst="rect">
              <a:avLst/>
            </a:prstGeom>
            <a:noFill/>
            <a:ln>
              <a:noFill/>
            </a:ln>
          </p:spPr>
          <p:txBody>
            <a:bodyPr wrap="square" numCol="1" spcCol="180000" rtlCol="0">
              <a:spAutoFit/>
            </a:bodyPr>
            <a:lstStyle/>
            <a:p>
              <a:pPr>
                <a:spcAft>
                  <a:spcPts val="170"/>
                </a:spcAft>
              </a:pPr>
              <a:r>
                <a:rPr kumimoji="1" lang="ja-JP" altLang="en-US" sz="1100" b="1" dirty="0">
                  <a:solidFill>
                    <a:schemeClr val="bg1"/>
                  </a:solidFill>
                  <a:latin typeface="HGMaruGothicMPRO" panose="020F0600000000000000" pitchFamily="34" charset="-128"/>
                  <a:ea typeface="HGMaruGothicMPRO" panose="020F0600000000000000" pitchFamily="34" charset="-128"/>
                </a:rPr>
                <a:t>保</a:t>
              </a:r>
            </a:p>
          </p:txBody>
        </p:sp>
      </p:grpSp>
      <p:grpSp>
        <p:nvGrpSpPr>
          <p:cNvPr id="274" name="グループ化 273">
            <a:extLst>
              <a:ext uri="{FF2B5EF4-FFF2-40B4-BE49-F238E27FC236}">
                <a16:creationId xmlns:a16="http://schemas.microsoft.com/office/drawing/2014/main" id="{900E4DD7-FCBF-463D-FC53-0B2D2EC06DDB}"/>
              </a:ext>
            </a:extLst>
          </p:cNvPr>
          <p:cNvGrpSpPr/>
          <p:nvPr/>
        </p:nvGrpSpPr>
        <p:grpSpPr>
          <a:xfrm>
            <a:off x="2603420" y="742723"/>
            <a:ext cx="285613" cy="261610"/>
            <a:chOff x="2603420" y="742723"/>
            <a:chExt cx="285613" cy="261610"/>
          </a:xfrm>
        </p:grpSpPr>
        <p:sp>
          <p:nvSpPr>
            <p:cNvPr id="56" name="円/楕円 55">
              <a:extLst>
                <a:ext uri="{FF2B5EF4-FFF2-40B4-BE49-F238E27FC236}">
                  <a16:creationId xmlns:a16="http://schemas.microsoft.com/office/drawing/2014/main" id="{7537567D-F0D9-0587-7B63-535F74B8830C}"/>
                </a:ext>
              </a:extLst>
            </p:cNvPr>
            <p:cNvSpPr/>
            <p:nvPr/>
          </p:nvSpPr>
          <p:spPr>
            <a:xfrm>
              <a:off x="2647940" y="773677"/>
              <a:ext cx="224306" cy="224306"/>
            </a:xfrm>
            <a:prstGeom prst="ellipse">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テキスト ボックス 57">
              <a:extLst>
                <a:ext uri="{FF2B5EF4-FFF2-40B4-BE49-F238E27FC236}">
                  <a16:creationId xmlns:a16="http://schemas.microsoft.com/office/drawing/2014/main" id="{FD258C9E-D511-AA49-EB7A-B6F5A61C12EC}"/>
                </a:ext>
              </a:extLst>
            </p:cNvPr>
            <p:cNvSpPr txBox="1"/>
            <p:nvPr/>
          </p:nvSpPr>
          <p:spPr>
            <a:xfrm>
              <a:off x="2603420" y="742723"/>
              <a:ext cx="285613" cy="261610"/>
            </a:xfrm>
            <a:prstGeom prst="rect">
              <a:avLst/>
            </a:prstGeom>
            <a:noFill/>
          </p:spPr>
          <p:txBody>
            <a:bodyPr wrap="square" numCol="1" spcCol="180000" rtlCol="0">
              <a:spAutoFit/>
            </a:bodyPr>
            <a:lstStyle/>
            <a:p>
              <a:pPr>
                <a:spcAft>
                  <a:spcPts val="170"/>
                </a:spcAft>
              </a:pPr>
              <a:r>
                <a:rPr kumimoji="1" lang="ja-JP" altLang="en-US" sz="1100" b="1" dirty="0">
                  <a:latin typeface="HGMaruGothicMPRO" panose="020F0600000000000000" pitchFamily="34" charset="-128"/>
                  <a:ea typeface="HGMaruGothicMPRO" panose="020F0600000000000000" pitchFamily="34" charset="-128"/>
                </a:rPr>
                <a:t>生</a:t>
              </a:r>
            </a:p>
          </p:txBody>
        </p:sp>
      </p:grpSp>
      <p:grpSp>
        <p:nvGrpSpPr>
          <p:cNvPr id="296" name="グループ化 295">
            <a:extLst>
              <a:ext uri="{FF2B5EF4-FFF2-40B4-BE49-F238E27FC236}">
                <a16:creationId xmlns:a16="http://schemas.microsoft.com/office/drawing/2014/main" id="{478DF253-B0C1-1697-A459-2647AD5B7AF4}"/>
              </a:ext>
            </a:extLst>
          </p:cNvPr>
          <p:cNvGrpSpPr/>
          <p:nvPr/>
        </p:nvGrpSpPr>
        <p:grpSpPr>
          <a:xfrm>
            <a:off x="2348259" y="2769429"/>
            <a:ext cx="558208" cy="261610"/>
            <a:chOff x="2348259" y="2771707"/>
            <a:chExt cx="558208" cy="261610"/>
          </a:xfrm>
        </p:grpSpPr>
        <p:grpSp>
          <p:nvGrpSpPr>
            <p:cNvPr id="208" name="グループ化 207">
              <a:extLst>
                <a:ext uri="{FF2B5EF4-FFF2-40B4-BE49-F238E27FC236}">
                  <a16:creationId xmlns:a16="http://schemas.microsoft.com/office/drawing/2014/main" id="{EF3A309A-3725-3DA8-BE0F-8899B5089420}"/>
                </a:ext>
              </a:extLst>
            </p:cNvPr>
            <p:cNvGrpSpPr/>
            <p:nvPr/>
          </p:nvGrpSpPr>
          <p:grpSpPr>
            <a:xfrm>
              <a:off x="2620854" y="2771707"/>
              <a:ext cx="285613" cy="261610"/>
              <a:chOff x="7269351" y="158055"/>
              <a:chExt cx="285613" cy="261610"/>
            </a:xfrm>
          </p:grpSpPr>
          <p:sp>
            <p:nvSpPr>
              <p:cNvPr id="221" name="円/楕円 220">
                <a:extLst>
                  <a:ext uri="{FF2B5EF4-FFF2-40B4-BE49-F238E27FC236}">
                    <a16:creationId xmlns:a16="http://schemas.microsoft.com/office/drawing/2014/main" id="{5264C8EE-1C72-423A-FC7C-D51A28EEF0CB}"/>
                  </a:ext>
                </a:extLst>
              </p:cNvPr>
              <p:cNvSpPr/>
              <p:nvPr/>
            </p:nvSpPr>
            <p:spPr>
              <a:xfrm>
                <a:off x="7318868" y="189009"/>
                <a:ext cx="224306" cy="224306"/>
              </a:xfrm>
              <a:prstGeom prst="ellipse">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2" name="テキスト ボックス 231">
                <a:extLst>
                  <a:ext uri="{FF2B5EF4-FFF2-40B4-BE49-F238E27FC236}">
                    <a16:creationId xmlns:a16="http://schemas.microsoft.com/office/drawing/2014/main" id="{A26C9FED-D20B-983B-98D8-568C8A7C809B}"/>
                  </a:ext>
                </a:extLst>
              </p:cNvPr>
              <p:cNvSpPr txBox="1"/>
              <p:nvPr/>
            </p:nvSpPr>
            <p:spPr>
              <a:xfrm>
                <a:off x="7269351" y="158055"/>
                <a:ext cx="285613" cy="261610"/>
              </a:xfrm>
              <a:prstGeom prst="rect">
                <a:avLst/>
              </a:prstGeom>
              <a:noFill/>
            </p:spPr>
            <p:txBody>
              <a:bodyPr wrap="square" numCol="1" spcCol="180000" rtlCol="0">
                <a:spAutoFit/>
              </a:bodyPr>
              <a:lstStyle/>
              <a:p>
                <a:pPr>
                  <a:spcAft>
                    <a:spcPts val="170"/>
                  </a:spcAft>
                </a:pPr>
                <a:r>
                  <a:rPr kumimoji="1" lang="ja-JP" altLang="en-US" sz="1100" b="1" dirty="0">
                    <a:latin typeface="HGMaruGothicMPRO" panose="020F0600000000000000" pitchFamily="34" charset="-128"/>
                    <a:ea typeface="HGMaruGothicMPRO" panose="020F0600000000000000" pitchFamily="34" charset="-128"/>
                  </a:rPr>
                  <a:t>保</a:t>
                </a:r>
              </a:p>
            </p:txBody>
          </p:sp>
        </p:grpSp>
        <p:grpSp>
          <p:nvGrpSpPr>
            <p:cNvPr id="275" name="グループ化 274">
              <a:extLst>
                <a:ext uri="{FF2B5EF4-FFF2-40B4-BE49-F238E27FC236}">
                  <a16:creationId xmlns:a16="http://schemas.microsoft.com/office/drawing/2014/main" id="{5ABED710-5C97-A4CF-DE64-43172F0C0D8B}"/>
                </a:ext>
              </a:extLst>
            </p:cNvPr>
            <p:cNvGrpSpPr/>
            <p:nvPr/>
          </p:nvGrpSpPr>
          <p:grpSpPr>
            <a:xfrm>
              <a:off x="2348259" y="2771707"/>
              <a:ext cx="285613" cy="261610"/>
              <a:chOff x="2603420" y="742723"/>
              <a:chExt cx="285613" cy="261610"/>
            </a:xfrm>
          </p:grpSpPr>
          <p:sp>
            <p:nvSpPr>
              <p:cNvPr id="276" name="円/楕円 275">
                <a:extLst>
                  <a:ext uri="{FF2B5EF4-FFF2-40B4-BE49-F238E27FC236}">
                    <a16:creationId xmlns:a16="http://schemas.microsoft.com/office/drawing/2014/main" id="{15276B11-A18F-711B-21C8-405ABF96C0E5}"/>
                  </a:ext>
                </a:extLst>
              </p:cNvPr>
              <p:cNvSpPr/>
              <p:nvPr/>
            </p:nvSpPr>
            <p:spPr>
              <a:xfrm>
                <a:off x="2647940" y="773677"/>
                <a:ext cx="224306" cy="224306"/>
              </a:xfrm>
              <a:prstGeom prst="ellipse">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7" name="テキスト ボックス 276">
                <a:extLst>
                  <a:ext uri="{FF2B5EF4-FFF2-40B4-BE49-F238E27FC236}">
                    <a16:creationId xmlns:a16="http://schemas.microsoft.com/office/drawing/2014/main" id="{1DCD881A-25D5-21C0-C22D-5194F33E5023}"/>
                  </a:ext>
                </a:extLst>
              </p:cNvPr>
              <p:cNvSpPr txBox="1"/>
              <p:nvPr/>
            </p:nvSpPr>
            <p:spPr>
              <a:xfrm>
                <a:off x="2603420" y="742723"/>
                <a:ext cx="285613" cy="261610"/>
              </a:xfrm>
              <a:prstGeom prst="rect">
                <a:avLst/>
              </a:prstGeom>
              <a:noFill/>
            </p:spPr>
            <p:txBody>
              <a:bodyPr wrap="square" numCol="1" spcCol="180000" rtlCol="0">
                <a:spAutoFit/>
              </a:bodyPr>
              <a:lstStyle/>
              <a:p>
                <a:pPr>
                  <a:spcAft>
                    <a:spcPts val="170"/>
                  </a:spcAft>
                </a:pPr>
                <a:r>
                  <a:rPr kumimoji="1" lang="ja-JP" altLang="en-US" sz="1100" b="1" dirty="0">
                    <a:latin typeface="HGMaruGothicMPRO" panose="020F0600000000000000" pitchFamily="34" charset="-128"/>
                    <a:ea typeface="HGMaruGothicMPRO" panose="020F0600000000000000" pitchFamily="34" charset="-128"/>
                  </a:rPr>
                  <a:t>生</a:t>
                </a:r>
              </a:p>
            </p:txBody>
          </p:sp>
        </p:grpSp>
      </p:grpSp>
      <p:grpSp>
        <p:nvGrpSpPr>
          <p:cNvPr id="278" name="グループ化 277">
            <a:extLst>
              <a:ext uri="{FF2B5EF4-FFF2-40B4-BE49-F238E27FC236}">
                <a16:creationId xmlns:a16="http://schemas.microsoft.com/office/drawing/2014/main" id="{18B9C20C-0C3F-0709-70A0-73B78500DE2B}"/>
              </a:ext>
            </a:extLst>
          </p:cNvPr>
          <p:cNvGrpSpPr/>
          <p:nvPr/>
        </p:nvGrpSpPr>
        <p:grpSpPr>
          <a:xfrm>
            <a:off x="5584857" y="2764113"/>
            <a:ext cx="285613" cy="261610"/>
            <a:chOff x="2603420" y="742723"/>
            <a:chExt cx="285613" cy="261610"/>
          </a:xfrm>
        </p:grpSpPr>
        <p:sp>
          <p:nvSpPr>
            <p:cNvPr id="279" name="円/楕円 278">
              <a:extLst>
                <a:ext uri="{FF2B5EF4-FFF2-40B4-BE49-F238E27FC236}">
                  <a16:creationId xmlns:a16="http://schemas.microsoft.com/office/drawing/2014/main" id="{603E6AF0-2FE8-0117-BFD0-8FEEEA53EF9E}"/>
                </a:ext>
              </a:extLst>
            </p:cNvPr>
            <p:cNvSpPr/>
            <p:nvPr/>
          </p:nvSpPr>
          <p:spPr>
            <a:xfrm>
              <a:off x="2647940" y="773677"/>
              <a:ext cx="224306" cy="224306"/>
            </a:xfrm>
            <a:prstGeom prst="ellipse">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0" name="テキスト ボックス 279">
              <a:extLst>
                <a:ext uri="{FF2B5EF4-FFF2-40B4-BE49-F238E27FC236}">
                  <a16:creationId xmlns:a16="http://schemas.microsoft.com/office/drawing/2014/main" id="{7264E55C-AA1C-6AE0-6B2F-E89935D7D763}"/>
                </a:ext>
              </a:extLst>
            </p:cNvPr>
            <p:cNvSpPr txBox="1"/>
            <p:nvPr/>
          </p:nvSpPr>
          <p:spPr>
            <a:xfrm>
              <a:off x="2603420" y="742723"/>
              <a:ext cx="285613" cy="261610"/>
            </a:xfrm>
            <a:prstGeom prst="rect">
              <a:avLst/>
            </a:prstGeom>
            <a:noFill/>
          </p:spPr>
          <p:txBody>
            <a:bodyPr wrap="square" numCol="1" spcCol="180000" rtlCol="0">
              <a:spAutoFit/>
            </a:bodyPr>
            <a:lstStyle/>
            <a:p>
              <a:pPr>
                <a:spcAft>
                  <a:spcPts val="170"/>
                </a:spcAft>
              </a:pPr>
              <a:r>
                <a:rPr kumimoji="1" lang="ja-JP" altLang="en-US" sz="1100" b="1" dirty="0">
                  <a:latin typeface="HGMaruGothicMPRO" panose="020F0600000000000000" pitchFamily="34" charset="-128"/>
                  <a:ea typeface="HGMaruGothicMPRO" panose="020F0600000000000000" pitchFamily="34" charset="-128"/>
                </a:rPr>
                <a:t>生</a:t>
              </a:r>
            </a:p>
          </p:txBody>
        </p:sp>
      </p:grpSp>
      <p:grpSp>
        <p:nvGrpSpPr>
          <p:cNvPr id="281" name="グループ化 280">
            <a:extLst>
              <a:ext uri="{FF2B5EF4-FFF2-40B4-BE49-F238E27FC236}">
                <a16:creationId xmlns:a16="http://schemas.microsoft.com/office/drawing/2014/main" id="{C7543D76-CFF6-354E-2A86-BB939BCCC3DB}"/>
              </a:ext>
            </a:extLst>
          </p:cNvPr>
          <p:cNvGrpSpPr/>
          <p:nvPr/>
        </p:nvGrpSpPr>
        <p:grpSpPr>
          <a:xfrm>
            <a:off x="5594851" y="724636"/>
            <a:ext cx="285613" cy="261610"/>
            <a:chOff x="2603420" y="742723"/>
            <a:chExt cx="285613" cy="261610"/>
          </a:xfrm>
        </p:grpSpPr>
        <p:sp>
          <p:nvSpPr>
            <p:cNvPr id="282" name="円/楕円 281">
              <a:extLst>
                <a:ext uri="{FF2B5EF4-FFF2-40B4-BE49-F238E27FC236}">
                  <a16:creationId xmlns:a16="http://schemas.microsoft.com/office/drawing/2014/main" id="{BB742520-78AC-8A3A-34D7-0AD17C785D88}"/>
                </a:ext>
              </a:extLst>
            </p:cNvPr>
            <p:cNvSpPr/>
            <p:nvPr/>
          </p:nvSpPr>
          <p:spPr>
            <a:xfrm>
              <a:off x="2647940" y="773677"/>
              <a:ext cx="224306" cy="224306"/>
            </a:xfrm>
            <a:prstGeom prst="ellipse">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3" name="テキスト ボックス 282">
              <a:extLst>
                <a:ext uri="{FF2B5EF4-FFF2-40B4-BE49-F238E27FC236}">
                  <a16:creationId xmlns:a16="http://schemas.microsoft.com/office/drawing/2014/main" id="{39DFCE62-51F0-5B02-6927-891466248BD6}"/>
                </a:ext>
              </a:extLst>
            </p:cNvPr>
            <p:cNvSpPr txBox="1"/>
            <p:nvPr/>
          </p:nvSpPr>
          <p:spPr>
            <a:xfrm>
              <a:off x="2603420" y="742723"/>
              <a:ext cx="285613" cy="261610"/>
            </a:xfrm>
            <a:prstGeom prst="rect">
              <a:avLst/>
            </a:prstGeom>
            <a:noFill/>
          </p:spPr>
          <p:txBody>
            <a:bodyPr wrap="square" numCol="1" spcCol="180000" rtlCol="0">
              <a:spAutoFit/>
            </a:bodyPr>
            <a:lstStyle/>
            <a:p>
              <a:pPr>
                <a:spcAft>
                  <a:spcPts val="170"/>
                </a:spcAft>
              </a:pPr>
              <a:r>
                <a:rPr kumimoji="1" lang="ja-JP" altLang="en-US" sz="1100" b="1" dirty="0">
                  <a:latin typeface="HGMaruGothicMPRO" panose="020F0600000000000000" pitchFamily="34" charset="-128"/>
                  <a:ea typeface="HGMaruGothicMPRO" panose="020F0600000000000000" pitchFamily="34" charset="-128"/>
                </a:rPr>
                <a:t>生</a:t>
              </a:r>
            </a:p>
          </p:txBody>
        </p:sp>
      </p:grpSp>
      <p:grpSp>
        <p:nvGrpSpPr>
          <p:cNvPr id="297" name="グループ化 296">
            <a:extLst>
              <a:ext uri="{FF2B5EF4-FFF2-40B4-BE49-F238E27FC236}">
                <a16:creationId xmlns:a16="http://schemas.microsoft.com/office/drawing/2014/main" id="{A0E4ACCF-E562-E589-E54F-9B39B3E6E669}"/>
              </a:ext>
            </a:extLst>
          </p:cNvPr>
          <p:cNvGrpSpPr/>
          <p:nvPr/>
        </p:nvGrpSpPr>
        <p:grpSpPr>
          <a:xfrm>
            <a:off x="8343569" y="2771707"/>
            <a:ext cx="558208" cy="261610"/>
            <a:chOff x="2348259" y="2771707"/>
            <a:chExt cx="558208" cy="261610"/>
          </a:xfrm>
        </p:grpSpPr>
        <p:grpSp>
          <p:nvGrpSpPr>
            <p:cNvPr id="298" name="グループ化 297">
              <a:extLst>
                <a:ext uri="{FF2B5EF4-FFF2-40B4-BE49-F238E27FC236}">
                  <a16:creationId xmlns:a16="http://schemas.microsoft.com/office/drawing/2014/main" id="{50E9D0C7-2C41-A50D-52C4-0EAB7758D503}"/>
                </a:ext>
              </a:extLst>
            </p:cNvPr>
            <p:cNvGrpSpPr/>
            <p:nvPr/>
          </p:nvGrpSpPr>
          <p:grpSpPr>
            <a:xfrm>
              <a:off x="2620854" y="2771707"/>
              <a:ext cx="285613" cy="261610"/>
              <a:chOff x="7269351" y="158055"/>
              <a:chExt cx="285613" cy="261610"/>
            </a:xfrm>
          </p:grpSpPr>
          <p:sp>
            <p:nvSpPr>
              <p:cNvPr id="302" name="円/楕円 301">
                <a:extLst>
                  <a:ext uri="{FF2B5EF4-FFF2-40B4-BE49-F238E27FC236}">
                    <a16:creationId xmlns:a16="http://schemas.microsoft.com/office/drawing/2014/main" id="{5E9CC7A9-5D53-36CB-5E44-7FF4FF01D22F}"/>
                  </a:ext>
                </a:extLst>
              </p:cNvPr>
              <p:cNvSpPr/>
              <p:nvPr/>
            </p:nvSpPr>
            <p:spPr>
              <a:xfrm>
                <a:off x="7318868" y="189009"/>
                <a:ext cx="224306" cy="224306"/>
              </a:xfrm>
              <a:prstGeom prst="ellipse">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3" name="テキスト ボックス 302">
                <a:extLst>
                  <a:ext uri="{FF2B5EF4-FFF2-40B4-BE49-F238E27FC236}">
                    <a16:creationId xmlns:a16="http://schemas.microsoft.com/office/drawing/2014/main" id="{5A89316F-04CC-86C0-2C35-98AFD8E7F599}"/>
                  </a:ext>
                </a:extLst>
              </p:cNvPr>
              <p:cNvSpPr txBox="1"/>
              <p:nvPr/>
            </p:nvSpPr>
            <p:spPr>
              <a:xfrm>
                <a:off x="7269351" y="158055"/>
                <a:ext cx="285613" cy="261610"/>
              </a:xfrm>
              <a:prstGeom prst="rect">
                <a:avLst/>
              </a:prstGeom>
              <a:noFill/>
            </p:spPr>
            <p:txBody>
              <a:bodyPr wrap="square" numCol="1" spcCol="180000" rtlCol="0">
                <a:spAutoFit/>
              </a:bodyPr>
              <a:lstStyle/>
              <a:p>
                <a:pPr>
                  <a:spcAft>
                    <a:spcPts val="170"/>
                  </a:spcAft>
                </a:pPr>
                <a:r>
                  <a:rPr kumimoji="1" lang="ja-JP" altLang="en-US" sz="1100" b="1" dirty="0">
                    <a:latin typeface="HGMaruGothicMPRO" panose="020F0600000000000000" pitchFamily="34" charset="-128"/>
                    <a:ea typeface="HGMaruGothicMPRO" panose="020F0600000000000000" pitchFamily="34" charset="-128"/>
                  </a:rPr>
                  <a:t>保</a:t>
                </a:r>
              </a:p>
            </p:txBody>
          </p:sp>
        </p:grpSp>
        <p:grpSp>
          <p:nvGrpSpPr>
            <p:cNvPr id="299" name="グループ化 298">
              <a:extLst>
                <a:ext uri="{FF2B5EF4-FFF2-40B4-BE49-F238E27FC236}">
                  <a16:creationId xmlns:a16="http://schemas.microsoft.com/office/drawing/2014/main" id="{86A079B0-E982-21CE-36B8-B839102ED2DA}"/>
                </a:ext>
              </a:extLst>
            </p:cNvPr>
            <p:cNvGrpSpPr/>
            <p:nvPr/>
          </p:nvGrpSpPr>
          <p:grpSpPr>
            <a:xfrm>
              <a:off x="2348259" y="2771707"/>
              <a:ext cx="285613" cy="261610"/>
              <a:chOff x="2603420" y="742723"/>
              <a:chExt cx="285613" cy="261610"/>
            </a:xfrm>
          </p:grpSpPr>
          <p:sp>
            <p:nvSpPr>
              <p:cNvPr id="300" name="円/楕円 299">
                <a:extLst>
                  <a:ext uri="{FF2B5EF4-FFF2-40B4-BE49-F238E27FC236}">
                    <a16:creationId xmlns:a16="http://schemas.microsoft.com/office/drawing/2014/main" id="{F83B6BEE-C12E-806D-285E-09DE3E61BDD4}"/>
                  </a:ext>
                </a:extLst>
              </p:cNvPr>
              <p:cNvSpPr/>
              <p:nvPr/>
            </p:nvSpPr>
            <p:spPr>
              <a:xfrm>
                <a:off x="2647940" y="773677"/>
                <a:ext cx="224306" cy="224306"/>
              </a:xfrm>
              <a:prstGeom prst="ellipse">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1" name="テキスト ボックス 300">
                <a:extLst>
                  <a:ext uri="{FF2B5EF4-FFF2-40B4-BE49-F238E27FC236}">
                    <a16:creationId xmlns:a16="http://schemas.microsoft.com/office/drawing/2014/main" id="{41A3D46E-F11A-8E61-FE64-3EC3D1EE1AD8}"/>
                  </a:ext>
                </a:extLst>
              </p:cNvPr>
              <p:cNvSpPr txBox="1"/>
              <p:nvPr/>
            </p:nvSpPr>
            <p:spPr>
              <a:xfrm>
                <a:off x="2603420" y="742723"/>
                <a:ext cx="285613" cy="261610"/>
              </a:xfrm>
              <a:prstGeom prst="rect">
                <a:avLst/>
              </a:prstGeom>
              <a:noFill/>
            </p:spPr>
            <p:txBody>
              <a:bodyPr wrap="square" numCol="1" spcCol="180000" rtlCol="0">
                <a:spAutoFit/>
              </a:bodyPr>
              <a:lstStyle/>
              <a:p>
                <a:pPr>
                  <a:spcAft>
                    <a:spcPts val="170"/>
                  </a:spcAft>
                </a:pPr>
                <a:r>
                  <a:rPr kumimoji="1" lang="ja-JP" altLang="en-US" sz="1100" b="1" dirty="0">
                    <a:latin typeface="HGMaruGothicMPRO" panose="020F0600000000000000" pitchFamily="34" charset="-128"/>
                    <a:ea typeface="HGMaruGothicMPRO" panose="020F0600000000000000" pitchFamily="34" charset="-128"/>
                  </a:rPr>
                  <a:t>生</a:t>
                </a:r>
              </a:p>
            </p:txBody>
          </p:sp>
        </p:grpSp>
      </p:grpSp>
      <p:grpSp>
        <p:nvGrpSpPr>
          <p:cNvPr id="304" name="グループ化 303">
            <a:extLst>
              <a:ext uri="{FF2B5EF4-FFF2-40B4-BE49-F238E27FC236}">
                <a16:creationId xmlns:a16="http://schemas.microsoft.com/office/drawing/2014/main" id="{BCD54E2F-5B7C-7C05-A78A-ED23DEAD31B0}"/>
              </a:ext>
            </a:extLst>
          </p:cNvPr>
          <p:cNvGrpSpPr/>
          <p:nvPr/>
        </p:nvGrpSpPr>
        <p:grpSpPr>
          <a:xfrm>
            <a:off x="2348259" y="4807216"/>
            <a:ext cx="558208" cy="261610"/>
            <a:chOff x="2348259" y="2771707"/>
            <a:chExt cx="558208" cy="261610"/>
          </a:xfrm>
        </p:grpSpPr>
        <p:grpSp>
          <p:nvGrpSpPr>
            <p:cNvPr id="305" name="グループ化 304">
              <a:extLst>
                <a:ext uri="{FF2B5EF4-FFF2-40B4-BE49-F238E27FC236}">
                  <a16:creationId xmlns:a16="http://schemas.microsoft.com/office/drawing/2014/main" id="{7660CB4C-94EB-A868-D0DF-AF6D1BDEA978}"/>
                </a:ext>
              </a:extLst>
            </p:cNvPr>
            <p:cNvGrpSpPr/>
            <p:nvPr/>
          </p:nvGrpSpPr>
          <p:grpSpPr>
            <a:xfrm>
              <a:off x="2620854" y="2771707"/>
              <a:ext cx="285613" cy="261610"/>
              <a:chOff x="7269351" y="158055"/>
              <a:chExt cx="285613" cy="261610"/>
            </a:xfrm>
          </p:grpSpPr>
          <p:sp>
            <p:nvSpPr>
              <p:cNvPr id="309" name="円/楕円 308">
                <a:extLst>
                  <a:ext uri="{FF2B5EF4-FFF2-40B4-BE49-F238E27FC236}">
                    <a16:creationId xmlns:a16="http://schemas.microsoft.com/office/drawing/2014/main" id="{6FC8E224-C821-DB0F-5DBE-7C641CC40FDD}"/>
                  </a:ext>
                </a:extLst>
              </p:cNvPr>
              <p:cNvSpPr/>
              <p:nvPr/>
            </p:nvSpPr>
            <p:spPr>
              <a:xfrm>
                <a:off x="7318868" y="189009"/>
                <a:ext cx="224306" cy="224306"/>
              </a:xfrm>
              <a:prstGeom prst="ellipse">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0" name="テキスト ボックス 309">
                <a:extLst>
                  <a:ext uri="{FF2B5EF4-FFF2-40B4-BE49-F238E27FC236}">
                    <a16:creationId xmlns:a16="http://schemas.microsoft.com/office/drawing/2014/main" id="{1EA87488-FCB9-C697-B7AC-B257CE2B2643}"/>
                  </a:ext>
                </a:extLst>
              </p:cNvPr>
              <p:cNvSpPr txBox="1"/>
              <p:nvPr/>
            </p:nvSpPr>
            <p:spPr>
              <a:xfrm>
                <a:off x="7269351" y="158055"/>
                <a:ext cx="285613" cy="261610"/>
              </a:xfrm>
              <a:prstGeom prst="rect">
                <a:avLst/>
              </a:prstGeom>
              <a:noFill/>
            </p:spPr>
            <p:txBody>
              <a:bodyPr wrap="square" numCol="1" spcCol="180000" rtlCol="0">
                <a:spAutoFit/>
              </a:bodyPr>
              <a:lstStyle/>
              <a:p>
                <a:pPr>
                  <a:spcAft>
                    <a:spcPts val="170"/>
                  </a:spcAft>
                </a:pPr>
                <a:r>
                  <a:rPr kumimoji="1" lang="ja-JP" altLang="en-US" sz="1100" b="1" dirty="0">
                    <a:latin typeface="HGMaruGothicMPRO" panose="020F0600000000000000" pitchFamily="34" charset="-128"/>
                    <a:ea typeface="HGMaruGothicMPRO" panose="020F0600000000000000" pitchFamily="34" charset="-128"/>
                  </a:rPr>
                  <a:t>保</a:t>
                </a:r>
              </a:p>
            </p:txBody>
          </p:sp>
        </p:grpSp>
        <p:grpSp>
          <p:nvGrpSpPr>
            <p:cNvPr id="306" name="グループ化 305">
              <a:extLst>
                <a:ext uri="{FF2B5EF4-FFF2-40B4-BE49-F238E27FC236}">
                  <a16:creationId xmlns:a16="http://schemas.microsoft.com/office/drawing/2014/main" id="{609AB96C-CE7F-812D-CC47-9073D33F713B}"/>
                </a:ext>
              </a:extLst>
            </p:cNvPr>
            <p:cNvGrpSpPr/>
            <p:nvPr/>
          </p:nvGrpSpPr>
          <p:grpSpPr>
            <a:xfrm>
              <a:off x="2348259" y="2771707"/>
              <a:ext cx="285613" cy="261610"/>
              <a:chOff x="2603420" y="742723"/>
              <a:chExt cx="285613" cy="261610"/>
            </a:xfrm>
          </p:grpSpPr>
          <p:sp>
            <p:nvSpPr>
              <p:cNvPr id="307" name="円/楕円 306">
                <a:extLst>
                  <a:ext uri="{FF2B5EF4-FFF2-40B4-BE49-F238E27FC236}">
                    <a16:creationId xmlns:a16="http://schemas.microsoft.com/office/drawing/2014/main" id="{7D2D91BB-6A75-990B-A795-BAAA5CF8C497}"/>
                  </a:ext>
                </a:extLst>
              </p:cNvPr>
              <p:cNvSpPr/>
              <p:nvPr/>
            </p:nvSpPr>
            <p:spPr>
              <a:xfrm>
                <a:off x="2647940" y="773677"/>
                <a:ext cx="224306" cy="224306"/>
              </a:xfrm>
              <a:prstGeom prst="ellipse">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8" name="テキスト ボックス 307">
                <a:extLst>
                  <a:ext uri="{FF2B5EF4-FFF2-40B4-BE49-F238E27FC236}">
                    <a16:creationId xmlns:a16="http://schemas.microsoft.com/office/drawing/2014/main" id="{4A452F1E-6FCA-6607-D1B7-44300AD9D53A}"/>
                  </a:ext>
                </a:extLst>
              </p:cNvPr>
              <p:cNvSpPr txBox="1"/>
              <p:nvPr/>
            </p:nvSpPr>
            <p:spPr>
              <a:xfrm>
                <a:off x="2603420" y="742723"/>
                <a:ext cx="285613" cy="261610"/>
              </a:xfrm>
              <a:prstGeom prst="rect">
                <a:avLst/>
              </a:prstGeom>
              <a:noFill/>
            </p:spPr>
            <p:txBody>
              <a:bodyPr wrap="square" numCol="1" spcCol="180000" rtlCol="0">
                <a:spAutoFit/>
              </a:bodyPr>
              <a:lstStyle/>
              <a:p>
                <a:pPr>
                  <a:spcAft>
                    <a:spcPts val="170"/>
                  </a:spcAft>
                </a:pPr>
                <a:r>
                  <a:rPr kumimoji="1" lang="ja-JP" altLang="en-US" sz="1100" b="1" dirty="0">
                    <a:latin typeface="HGMaruGothicMPRO" panose="020F0600000000000000" pitchFamily="34" charset="-128"/>
                    <a:ea typeface="HGMaruGothicMPRO" panose="020F0600000000000000" pitchFamily="34" charset="-128"/>
                  </a:rPr>
                  <a:t>生</a:t>
                </a:r>
              </a:p>
            </p:txBody>
          </p:sp>
        </p:grpSp>
      </p:grpSp>
      <p:grpSp>
        <p:nvGrpSpPr>
          <p:cNvPr id="314" name="グループ化 313">
            <a:extLst>
              <a:ext uri="{FF2B5EF4-FFF2-40B4-BE49-F238E27FC236}">
                <a16:creationId xmlns:a16="http://schemas.microsoft.com/office/drawing/2014/main" id="{D68A88FA-55FE-3FE6-C48E-D7FF8BC91B96}"/>
              </a:ext>
            </a:extLst>
          </p:cNvPr>
          <p:cNvGrpSpPr/>
          <p:nvPr/>
        </p:nvGrpSpPr>
        <p:grpSpPr>
          <a:xfrm>
            <a:off x="5336030" y="4796584"/>
            <a:ext cx="558208" cy="261610"/>
            <a:chOff x="2348259" y="2771707"/>
            <a:chExt cx="558208" cy="261610"/>
          </a:xfrm>
        </p:grpSpPr>
        <p:grpSp>
          <p:nvGrpSpPr>
            <p:cNvPr id="315" name="グループ化 314">
              <a:extLst>
                <a:ext uri="{FF2B5EF4-FFF2-40B4-BE49-F238E27FC236}">
                  <a16:creationId xmlns:a16="http://schemas.microsoft.com/office/drawing/2014/main" id="{E72A11C8-3DEC-5382-1A44-831D2BBF012C}"/>
                </a:ext>
              </a:extLst>
            </p:cNvPr>
            <p:cNvGrpSpPr/>
            <p:nvPr/>
          </p:nvGrpSpPr>
          <p:grpSpPr>
            <a:xfrm>
              <a:off x="2620854" y="2771707"/>
              <a:ext cx="285613" cy="261610"/>
              <a:chOff x="7269351" y="158055"/>
              <a:chExt cx="285613" cy="261610"/>
            </a:xfrm>
          </p:grpSpPr>
          <p:sp>
            <p:nvSpPr>
              <p:cNvPr id="319" name="円/楕円 318">
                <a:extLst>
                  <a:ext uri="{FF2B5EF4-FFF2-40B4-BE49-F238E27FC236}">
                    <a16:creationId xmlns:a16="http://schemas.microsoft.com/office/drawing/2014/main" id="{E617CAAB-5D87-A0A4-EC16-3BEEBE295123}"/>
                  </a:ext>
                </a:extLst>
              </p:cNvPr>
              <p:cNvSpPr/>
              <p:nvPr/>
            </p:nvSpPr>
            <p:spPr>
              <a:xfrm>
                <a:off x="7318868" y="189009"/>
                <a:ext cx="224306" cy="224306"/>
              </a:xfrm>
              <a:prstGeom prst="ellipse">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0" name="テキスト ボックス 319">
                <a:extLst>
                  <a:ext uri="{FF2B5EF4-FFF2-40B4-BE49-F238E27FC236}">
                    <a16:creationId xmlns:a16="http://schemas.microsoft.com/office/drawing/2014/main" id="{8B11F9E9-7045-3AD4-3054-BB13CE6E19E5}"/>
                  </a:ext>
                </a:extLst>
              </p:cNvPr>
              <p:cNvSpPr txBox="1"/>
              <p:nvPr/>
            </p:nvSpPr>
            <p:spPr>
              <a:xfrm>
                <a:off x="7269351" y="158055"/>
                <a:ext cx="285613" cy="261610"/>
              </a:xfrm>
              <a:prstGeom prst="rect">
                <a:avLst/>
              </a:prstGeom>
              <a:noFill/>
            </p:spPr>
            <p:txBody>
              <a:bodyPr wrap="square" numCol="1" spcCol="180000" rtlCol="0">
                <a:spAutoFit/>
              </a:bodyPr>
              <a:lstStyle/>
              <a:p>
                <a:pPr>
                  <a:spcAft>
                    <a:spcPts val="170"/>
                  </a:spcAft>
                </a:pPr>
                <a:r>
                  <a:rPr kumimoji="1" lang="ja-JP" altLang="en-US" sz="1100" b="1" dirty="0">
                    <a:latin typeface="HGMaruGothicMPRO" panose="020F0600000000000000" pitchFamily="34" charset="-128"/>
                    <a:ea typeface="HGMaruGothicMPRO" panose="020F0600000000000000" pitchFamily="34" charset="-128"/>
                  </a:rPr>
                  <a:t>保</a:t>
                </a:r>
              </a:p>
            </p:txBody>
          </p:sp>
        </p:grpSp>
        <p:grpSp>
          <p:nvGrpSpPr>
            <p:cNvPr id="316" name="グループ化 315">
              <a:extLst>
                <a:ext uri="{FF2B5EF4-FFF2-40B4-BE49-F238E27FC236}">
                  <a16:creationId xmlns:a16="http://schemas.microsoft.com/office/drawing/2014/main" id="{ED00BF6D-EE11-45CA-ACD4-6B439FFA35A3}"/>
                </a:ext>
              </a:extLst>
            </p:cNvPr>
            <p:cNvGrpSpPr/>
            <p:nvPr/>
          </p:nvGrpSpPr>
          <p:grpSpPr>
            <a:xfrm>
              <a:off x="2348259" y="2771707"/>
              <a:ext cx="285613" cy="261610"/>
              <a:chOff x="2603420" y="742723"/>
              <a:chExt cx="285613" cy="261610"/>
            </a:xfrm>
          </p:grpSpPr>
          <p:sp>
            <p:nvSpPr>
              <p:cNvPr id="317" name="円/楕円 316">
                <a:extLst>
                  <a:ext uri="{FF2B5EF4-FFF2-40B4-BE49-F238E27FC236}">
                    <a16:creationId xmlns:a16="http://schemas.microsoft.com/office/drawing/2014/main" id="{342DE4D8-C70F-DA26-D813-8F0813886788}"/>
                  </a:ext>
                </a:extLst>
              </p:cNvPr>
              <p:cNvSpPr/>
              <p:nvPr/>
            </p:nvSpPr>
            <p:spPr>
              <a:xfrm>
                <a:off x="2647940" y="773677"/>
                <a:ext cx="224306" cy="224306"/>
              </a:xfrm>
              <a:prstGeom prst="ellipse">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8" name="テキスト ボックス 317">
                <a:extLst>
                  <a:ext uri="{FF2B5EF4-FFF2-40B4-BE49-F238E27FC236}">
                    <a16:creationId xmlns:a16="http://schemas.microsoft.com/office/drawing/2014/main" id="{F027C777-3E6A-FEB9-A698-510723FE9C4D}"/>
                  </a:ext>
                </a:extLst>
              </p:cNvPr>
              <p:cNvSpPr txBox="1"/>
              <p:nvPr/>
            </p:nvSpPr>
            <p:spPr>
              <a:xfrm>
                <a:off x="2603420" y="742723"/>
                <a:ext cx="285613" cy="261610"/>
              </a:xfrm>
              <a:prstGeom prst="rect">
                <a:avLst/>
              </a:prstGeom>
              <a:noFill/>
            </p:spPr>
            <p:txBody>
              <a:bodyPr wrap="square" numCol="1" spcCol="180000" rtlCol="0">
                <a:spAutoFit/>
              </a:bodyPr>
              <a:lstStyle/>
              <a:p>
                <a:pPr>
                  <a:spcAft>
                    <a:spcPts val="170"/>
                  </a:spcAft>
                </a:pPr>
                <a:r>
                  <a:rPr kumimoji="1" lang="ja-JP" altLang="en-US" sz="1100" b="1" dirty="0">
                    <a:latin typeface="HGMaruGothicMPRO" panose="020F0600000000000000" pitchFamily="34" charset="-128"/>
                    <a:ea typeface="HGMaruGothicMPRO" panose="020F0600000000000000" pitchFamily="34" charset="-128"/>
                  </a:rPr>
                  <a:t>生</a:t>
                </a:r>
              </a:p>
            </p:txBody>
          </p:sp>
        </p:grpSp>
      </p:grpSp>
      <p:grpSp>
        <p:nvGrpSpPr>
          <p:cNvPr id="321" name="グループ化 320">
            <a:extLst>
              <a:ext uri="{FF2B5EF4-FFF2-40B4-BE49-F238E27FC236}">
                <a16:creationId xmlns:a16="http://schemas.microsoft.com/office/drawing/2014/main" id="{E35567E4-F390-97CA-4AB0-0911FBB3B00A}"/>
              </a:ext>
            </a:extLst>
          </p:cNvPr>
          <p:cNvGrpSpPr/>
          <p:nvPr/>
        </p:nvGrpSpPr>
        <p:grpSpPr>
          <a:xfrm>
            <a:off x="8616164" y="4790533"/>
            <a:ext cx="285613" cy="261610"/>
            <a:chOff x="2603420" y="742723"/>
            <a:chExt cx="285613" cy="261610"/>
          </a:xfrm>
        </p:grpSpPr>
        <p:sp>
          <p:nvSpPr>
            <p:cNvPr id="322" name="円/楕円 321">
              <a:extLst>
                <a:ext uri="{FF2B5EF4-FFF2-40B4-BE49-F238E27FC236}">
                  <a16:creationId xmlns:a16="http://schemas.microsoft.com/office/drawing/2014/main" id="{8033701B-BC30-7837-88E5-CC31D80C4AC3}"/>
                </a:ext>
              </a:extLst>
            </p:cNvPr>
            <p:cNvSpPr/>
            <p:nvPr/>
          </p:nvSpPr>
          <p:spPr>
            <a:xfrm>
              <a:off x="2647940" y="773677"/>
              <a:ext cx="224306" cy="224306"/>
            </a:xfrm>
            <a:prstGeom prst="ellipse">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3" name="テキスト ボックス 322">
              <a:extLst>
                <a:ext uri="{FF2B5EF4-FFF2-40B4-BE49-F238E27FC236}">
                  <a16:creationId xmlns:a16="http://schemas.microsoft.com/office/drawing/2014/main" id="{D5B24AE6-9CAC-216A-55F1-56617C121380}"/>
                </a:ext>
              </a:extLst>
            </p:cNvPr>
            <p:cNvSpPr txBox="1"/>
            <p:nvPr/>
          </p:nvSpPr>
          <p:spPr>
            <a:xfrm>
              <a:off x="2603420" y="742723"/>
              <a:ext cx="285613" cy="261610"/>
            </a:xfrm>
            <a:prstGeom prst="rect">
              <a:avLst/>
            </a:prstGeom>
            <a:noFill/>
          </p:spPr>
          <p:txBody>
            <a:bodyPr wrap="square" numCol="1" spcCol="180000" rtlCol="0">
              <a:spAutoFit/>
            </a:bodyPr>
            <a:lstStyle/>
            <a:p>
              <a:pPr>
                <a:spcAft>
                  <a:spcPts val="170"/>
                </a:spcAft>
              </a:pPr>
              <a:r>
                <a:rPr kumimoji="1" lang="ja-JP" altLang="en-US" sz="1100" b="1" dirty="0">
                  <a:latin typeface="HGMaruGothicMPRO" panose="020F0600000000000000" pitchFamily="34" charset="-128"/>
                  <a:ea typeface="HGMaruGothicMPRO" panose="020F0600000000000000" pitchFamily="34" charset="-128"/>
                </a:rPr>
                <a:t>生</a:t>
              </a:r>
            </a:p>
          </p:txBody>
        </p:sp>
      </p:grpSp>
      <p:grpSp>
        <p:nvGrpSpPr>
          <p:cNvPr id="324" name="グループ化 323">
            <a:extLst>
              <a:ext uri="{FF2B5EF4-FFF2-40B4-BE49-F238E27FC236}">
                <a16:creationId xmlns:a16="http://schemas.microsoft.com/office/drawing/2014/main" id="{D359E18D-5CD2-38E1-9248-F7B3DCF081E6}"/>
              </a:ext>
            </a:extLst>
          </p:cNvPr>
          <p:cNvGrpSpPr/>
          <p:nvPr/>
        </p:nvGrpSpPr>
        <p:grpSpPr>
          <a:xfrm>
            <a:off x="8343569" y="738467"/>
            <a:ext cx="558208" cy="261610"/>
            <a:chOff x="2348259" y="2771707"/>
            <a:chExt cx="558208" cy="261610"/>
          </a:xfrm>
        </p:grpSpPr>
        <p:grpSp>
          <p:nvGrpSpPr>
            <p:cNvPr id="325" name="グループ化 324">
              <a:extLst>
                <a:ext uri="{FF2B5EF4-FFF2-40B4-BE49-F238E27FC236}">
                  <a16:creationId xmlns:a16="http://schemas.microsoft.com/office/drawing/2014/main" id="{9793E5E9-E816-07EF-636F-790CEF7B1A5D}"/>
                </a:ext>
              </a:extLst>
            </p:cNvPr>
            <p:cNvGrpSpPr/>
            <p:nvPr/>
          </p:nvGrpSpPr>
          <p:grpSpPr>
            <a:xfrm>
              <a:off x="2620854" y="2771707"/>
              <a:ext cx="285613" cy="261610"/>
              <a:chOff x="7269351" y="158055"/>
              <a:chExt cx="285613" cy="261610"/>
            </a:xfrm>
          </p:grpSpPr>
          <p:sp>
            <p:nvSpPr>
              <p:cNvPr id="329" name="円/楕円 328">
                <a:extLst>
                  <a:ext uri="{FF2B5EF4-FFF2-40B4-BE49-F238E27FC236}">
                    <a16:creationId xmlns:a16="http://schemas.microsoft.com/office/drawing/2014/main" id="{A39C9D41-E84D-9F54-2472-B62FA2110A54}"/>
                  </a:ext>
                </a:extLst>
              </p:cNvPr>
              <p:cNvSpPr/>
              <p:nvPr/>
            </p:nvSpPr>
            <p:spPr>
              <a:xfrm>
                <a:off x="7318868" y="189009"/>
                <a:ext cx="224306" cy="224306"/>
              </a:xfrm>
              <a:prstGeom prst="ellipse">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0" name="テキスト ボックス 329">
                <a:extLst>
                  <a:ext uri="{FF2B5EF4-FFF2-40B4-BE49-F238E27FC236}">
                    <a16:creationId xmlns:a16="http://schemas.microsoft.com/office/drawing/2014/main" id="{773010B3-B16E-DF39-9D95-C9CEA9891662}"/>
                  </a:ext>
                </a:extLst>
              </p:cNvPr>
              <p:cNvSpPr txBox="1"/>
              <p:nvPr/>
            </p:nvSpPr>
            <p:spPr>
              <a:xfrm>
                <a:off x="7269351" y="158055"/>
                <a:ext cx="285613" cy="261610"/>
              </a:xfrm>
              <a:prstGeom prst="rect">
                <a:avLst/>
              </a:prstGeom>
              <a:noFill/>
            </p:spPr>
            <p:txBody>
              <a:bodyPr wrap="square" numCol="1" spcCol="180000" rtlCol="0">
                <a:spAutoFit/>
              </a:bodyPr>
              <a:lstStyle/>
              <a:p>
                <a:pPr>
                  <a:spcAft>
                    <a:spcPts val="170"/>
                  </a:spcAft>
                </a:pPr>
                <a:r>
                  <a:rPr kumimoji="1" lang="ja-JP" altLang="en-US" sz="1100" b="1" dirty="0">
                    <a:latin typeface="HGMaruGothicMPRO" panose="020F0600000000000000" pitchFamily="34" charset="-128"/>
                    <a:ea typeface="HGMaruGothicMPRO" panose="020F0600000000000000" pitchFamily="34" charset="-128"/>
                  </a:rPr>
                  <a:t>保</a:t>
                </a:r>
              </a:p>
            </p:txBody>
          </p:sp>
        </p:grpSp>
        <p:grpSp>
          <p:nvGrpSpPr>
            <p:cNvPr id="326" name="グループ化 325">
              <a:extLst>
                <a:ext uri="{FF2B5EF4-FFF2-40B4-BE49-F238E27FC236}">
                  <a16:creationId xmlns:a16="http://schemas.microsoft.com/office/drawing/2014/main" id="{5776B2B0-360E-246E-9B2A-54B4444647EE}"/>
                </a:ext>
              </a:extLst>
            </p:cNvPr>
            <p:cNvGrpSpPr/>
            <p:nvPr/>
          </p:nvGrpSpPr>
          <p:grpSpPr>
            <a:xfrm>
              <a:off x="2348259" y="2771707"/>
              <a:ext cx="285613" cy="261610"/>
              <a:chOff x="2603420" y="742723"/>
              <a:chExt cx="285613" cy="261610"/>
            </a:xfrm>
          </p:grpSpPr>
          <p:sp>
            <p:nvSpPr>
              <p:cNvPr id="327" name="円/楕円 326">
                <a:extLst>
                  <a:ext uri="{FF2B5EF4-FFF2-40B4-BE49-F238E27FC236}">
                    <a16:creationId xmlns:a16="http://schemas.microsoft.com/office/drawing/2014/main" id="{57D1BB87-A859-A6DD-88F7-04CFA98F8C90}"/>
                  </a:ext>
                </a:extLst>
              </p:cNvPr>
              <p:cNvSpPr/>
              <p:nvPr/>
            </p:nvSpPr>
            <p:spPr>
              <a:xfrm>
                <a:off x="2647940" y="773677"/>
                <a:ext cx="224306" cy="224306"/>
              </a:xfrm>
              <a:prstGeom prst="ellipse">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8" name="テキスト ボックス 327">
                <a:extLst>
                  <a:ext uri="{FF2B5EF4-FFF2-40B4-BE49-F238E27FC236}">
                    <a16:creationId xmlns:a16="http://schemas.microsoft.com/office/drawing/2014/main" id="{3B6D0ED7-33FE-22FB-5E8F-ECF5F274774C}"/>
                  </a:ext>
                </a:extLst>
              </p:cNvPr>
              <p:cNvSpPr txBox="1"/>
              <p:nvPr/>
            </p:nvSpPr>
            <p:spPr>
              <a:xfrm>
                <a:off x="2603420" y="742723"/>
                <a:ext cx="285613" cy="261610"/>
              </a:xfrm>
              <a:prstGeom prst="rect">
                <a:avLst/>
              </a:prstGeom>
              <a:noFill/>
            </p:spPr>
            <p:txBody>
              <a:bodyPr wrap="square" numCol="1" spcCol="180000" rtlCol="0">
                <a:spAutoFit/>
              </a:bodyPr>
              <a:lstStyle/>
              <a:p>
                <a:pPr>
                  <a:spcAft>
                    <a:spcPts val="170"/>
                  </a:spcAft>
                </a:pPr>
                <a:r>
                  <a:rPr kumimoji="1" lang="ja-JP" altLang="en-US" sz="1100" b="1" dirty="0">
                    <a:latin typeface="HGMaruGothicMPRO" panose="020F0600000000000000" pitchFamily="34" charset="-128"/>
                    <a:ea typeface="HGMaruGothicMPRO" panose="020F0600000000000000" pitchFamily="34" charset="-128"/>
                  </a:rPr>
                  <a:t>生</a:t>
                </a:r>
              </a:p>
            </p:txBody>
          </p:sp>
        </p:grpSp>
      </p:grpSp>
      <p:sp>
        <p:nvSpPr>
          <p:cNvPr id="51" name="テキスト ボックス 50">
            <a:extLst>
              <a:ext uri="{FF2B5EF4-FFF2-40B4-BE49-F238E27FC236}">
                <a16:creationId xmlns:a16="http://schemas.microsoft.com/office/drawing/2014/main" id="{84709DBF-86A3-D4FE-B540-1FD4F1357223}"/>
              </a:ext>
            </a:extLst>
          </p:cNvPr>
          <p:cNvSpPr txBox="1"/>
          <p:nvPr/>
        </p:nvSpPr>
        <p:spPr>
          <a:xfrm>
            <a:off x="129557" y="778254"/>
            <a:ext cx="2750690" cy="230832"/>
          </a:xfrm>
          <a:prstGeom prst="rect">
            <a:avLst/>
          </a:prstGeom>
          <a:noFill/>
        </p:spPr>
        <p:txBody>
          <a:bodyPr wrap="square">
            <a:spAutoFit/>
          </a:bodyPr>
          <a:lstStyle/>
          <a:p>
            <a:r>
              <a:rPr lang="ja-JP" altLang="en-US" sz="890" b="1" dirty="0">
                <a:solidFill>
                  <a:srgbClr val="000000"/>
                </a:solidFill>
                <a:effectLst/>
                <a:latin typeface="HG丸ｺﾞｼｯｸM-PRO" panose="020F0600000000000000" pitchFamily="50" charset="-128"/>
                <a:ea typeface="HG丸ｺﾞｼｯｸM-PRO" panose="020F0600000000000000" pitchFamily="50" charset="-128"/>
              </a:rPr>
              <a:t>教育相談一般・東京都いじめ相談ホットライン</a:t>
            </a:r>
          </a:p>
        </p:txBody>
      </p:sp>
    </p:spTree>
    <p:extLst>
      <p:ext uri="{BB962C8B-B14F-4D97-AF65-F5344CB8AC3E}">
        <p14:creationId xmlns:p14="http://schemas.microsoft.com/office/powerpoint/2010/main" val="212717553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3032</TotalTime>
  <Words>1361</Words>
  <Application>Microsoft Office PowerPoint</Application>
  <PresentationFormat>画面に合わせる (4:3)</PresentationFormat>
  <Paragraphs>182</Paragraphs>
  <Slides>2</Slides>
  <Notes>2</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2</vt:i4>
      </vt:variant>
    </vt:vector>
  </HeadingPairs>
  <TitlesOfParts>
    <vt:vector size="13" baseType="lpstr">
      <vt:lpstr>HGS創英角ｺﾞｼｯｸUB</vt:lpstr>
      <vt:lpstr>HGMaruGothicMPRO</vt:lpstr>
      <vt:lpstr>HGMaruGothicMPRO</vt:lpstr>
      <vt:lpstr>新細明體</vt:lpstr>
      <vt:lpstr>メイリオ</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vector>
  </TitlesOfParts>
  <Company>TAIMS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宗川　良子</dc:creator>
  <cp:lastModifiedBy>金子　敬太</cp:lastModifiedBy>
  <cp:revision>269</cp:revision>
  <cp:lastPrinted>2024-02-27T01:05:23Z</cp:lastPrinted>
  <dcterms:created xsi:type="dcterms:W3CDTF">2024-01-09T23:25:09Z</dcterms:created>
  <dcterms:modified xsi:type="dcterms:W3CDTF">2024-03-04T09:18:57Z</dcterms:modified>
</cp:coreProperties>
</file>