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78" r:id="rId2"/>
    <p:sldId id="275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東京都&#10;" initials="T" lastIdx="2" clrIdx="0">
    <p:extLst>
      <p:ext uri="{19B8F6BF-5375-455C-9EA6-DF929625EA0E}">
        <p15:presenceInfo xmlns:p15="http://schemas.microsoft.com/office/powerpoint/2012/main" userId="東京都&#10;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1EAFF"/>
    <a:srgbClr val="66CCFF"/>
    <a:srgbClr val="0067B4"/>
    <a:srgbClr val="FFE285"/>
    <a:srgbClr val="FFB84F"/>
    <a:srgbClr val="EEB500"/>
    <a:srgbClr val="FFD03B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9927" autoAdjust="0"/>
  </p:normalViewPr>
  <p:slideViewPr>
    <p:cSldViewPr snapToGrid="0">
      <p:cViewPr varScale="1">
        <p:scale>
          <a:sx n="76" d="100"/>
          <a:sy n="76" d="100"/>
        </p:scale>
        <p:origin x="144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FECD-6060-41BE-A5E5-EA0CED23E034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C1B79-D6F2-4ABB-924C-3102FE033C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8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C1B79-D6F2-4ABB-924C-3102FE033C7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64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C1B79-D6F2-4ABB-924C-3102FE033C7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59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9F0B-BC2D-46E5-958B-44C97BA8BD5B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71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F56F-A44E-437E-87E1-348A114B16C6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72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3D9-1647-429F-9848-92BAF14F048E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0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166F-7A11-4B02-8231-039852F30F22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78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BFCD-2D82-40A0-A8A5-DB8CEE4A522E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21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ABB2-1577-4DEA-B8CB-F297EA492479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1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EBD0-8C44-461F-9502-02EB62E91116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9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5462-2170-418D-864B-B4D0955A662D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86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FEB6-066F-4293-8114-3D50E857487A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27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697-1FD0-4C82-A20F-8436D31DBCFA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90D-EC16-41F1-82B6-3C066AABF4D7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13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814F2-D81B-48F9-A0AF-252B89CAC083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5EC84-5999-46DC-936D-70BA31A49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27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1"/>
          <p:cNvSpPr>
            <a:spLocks noChangeArrowheads="1"/>
          </p:cNvSpPr>
          <p:nvPr/>
        </p:nvSpPr>
        <p:spPr bwMode="auto">
          <a:xfrm>
            <a:off x="0" y="12611"/>
            <a:ext cx="9906000" cy="901789"/>
          </a:xfrm>
          <a:prstGeom prst="rect">
            <a:avLst/>
          </a:prstGeom>
          <a:solidFill>
            <a:srgbClr val="0067B4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年度入学生から、</a:t>
            </a:r>
            <a:endParaRPr lang="en-US" altLang="ja-JP" sz="2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生徒一人１台端末を活用した新</a:t>
            </a:r>
            <a:r>
              <a:rPr kumimoji="0" lang="ja-JP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たな学びが始まります！！</a:t>
            </a:r>
            <a:endParaRPr kumimoji="0" lang="ja-JP" altLang="ja-JP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397201" y="59386"/>
            <a:ext cx="1463335" cy="24245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大切</a:t>
            </a:r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なお知らせ</a:t>
            </a:r>
            <a:endParaRPr kumimoji="0" lang="en-US" altLang="ja-JP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4234" y="1126929"/>
            <a:ext cx="9667241" cy="830602"/>
          </a:xfrm>
          <a:prstGeom prst="rect">
            <a:avLst/>
          </a:prstGeom>
          <a:solidFill>
            <a:srgbClr val="FFFF00"/>
          </a:solidFill>
          <a:ln w="57150" cap="flat" cmpd="thickThin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72000" tIns="72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ja-JP" altLang="en-US" sz="1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都立学校では、全校に無線ＬＡＮを整備し、教育活動のあらゆる場面において</a:t>
            </a:r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生徒</a:t>
            </a:r>
            <a:r>
              <a:rPr lang="ja-JP" altLang="en-US" sz="1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所有の一人１台端末を活用することにより、一人ひとりの力を最大限に伸ばしていきます。</a:t>
            </a:r>
            <a:endParaRPr lang="ja-JP" altLang="ja-JP" sz="1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8982" y="2341266"/>
            <a:ext cx="9703194" cy="43643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216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ja-JP" altLang="en-US" sz="2000" b="1" dirty="0">
                <a:latin typeface="+mn-ea"/>
              </a:rPr>
              <a:t>　</a:t>
            </a:r>
            <a:endParaRPr lang="en-US" altLang="ja-JP" sz="1600" b="1" dirty="0" smtClean="0">
              <a:latin typeface="+mn-ea"/>
            </a:endParaRPr>
          </a:p>
        </p:txBody>
      </p:sp>
      <p:sp>
        <p:nvSpPr>
          <p:cNvPr id="54" name="ホームベース 23"/>
          <p:cNvSpPr>
            <a:spLocks noChangeArrowheads="1"/>
          </p:cNvSpPr>
          <p:nvPr/>
        </p:nvSpPr>
        <p:spPr bwMode="auto">
          <a:xfrm>
            <a:off x="68933" y="2127434"/>
            <a:ext cx="3950407" cy="405696"/>
          </a:xfrm>
          <a:prstGeom prst="homePlate">
            <a:avLst>
              <a:gd name="adj" fmla="val 77015"/>
            </a:avLst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デジタル</a:t>
            </a:r>
            <a:r>
              <a:rPr lang="ja-JP" altLang="en-US" sz="2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を活用した教育</a:t>
            </a:r>
            <a:endParaRPr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123080" y="3776039"/>
            <a:ext cx="249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1400" b="1"/>
            </a:lvl1pPr>
          </a:lstStyle>
          <a:p>
            <a:r>
              <a:rPr lang="ja-JP" altLang="en-US" sz="1800" dirty="0" smtClean="0"/>
              <a:t>オンラインでの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外部講師による授業</a:t>
            </a:r>
            <a:endParaRPr lang="ja-JP" altLang="en-US" sz="18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47700" y="3765682"/>
            <a:ext cx="273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1400" b="1"/>
            </a:lvl1pPr>
          </a:lstStyle>
          <a:p>
            <a:r>
              <a:rPr lang="ja-JP" altLang="en-US" sz="1800" dirty="0" smtClean="0"/>
              <a:t>オンライン学習を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活用した対面授業の充実</a:t>
            </a:r>
            <a:endParaRPr lang="ja-JP" altLang="en-US" sz="1800" dirty="0"/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3"/>
          <a:srcRect t="2239" b="14279"/>
          <a:stretch/>
        </p:blipFill>
        <p:spPr>
          <a:xfrm>
            <a:off x="2128795" y="4556948"/>
            <a:ext cx="1773784" cy="187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図 66" descr="ac00ae4c-b5b5-4f93-85d3-e003f764344f@member.metro.toky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8" y="4519150"/>
            <a:ext cx="2082405" cy="180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8" name="直線コネクタ 67"/>
          <p:cNvCxnSpPr/>
          <p:nvPr/>
        </p:nvCxnSpPr>
        <p:spPr>
          <a:xfrm>
            <a:off x="3942144" y="4375896"/>
            <a:ext cx="2917646" cy="183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c5d37f3f-4cbb-4de4-8859-e73faccbba06@me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 t="23727" r="27968" b="13901"/>
          <a:stretch>
            <a:fillRect/>
          </a:stretch>
        </p:blipFill>
        <p:spPr bwMode="auto">
          <a:xfrm>
            <a:off x="3933277" y="4519150"/>
            <a:ext cx="3082893" cy="203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直線コネクタ 69"/>
          <p:cNvCxnSpPr/>
          <p:nvPr/>
        </p:nvCxnSpPr>
        <p:spPr>
          <a:xfrm>
            <a:off x="575070" y="4381486"/>
            <a:ext cx="2699344" cy="169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6967876" y="3785564"/>
            <a:ext cx="249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1400" b="1"/>
            </a:lvl1pPr>
          </a:lstStyle>
          <a:p>
            <a:r>
              <a:rPr lang="ja-JP" altLang="en-US" sz="1800" dirty="0" smtClean="0"/>
              <a:t>クラウドを活用した</a:t>
            </a:r>
            <a:endParaRPr lang="en-US" altLang="ja-JP" sz="1800" dirty="0" smtClean="0"/>
          </a:p>
          <a:p>
            <a:r>
              <a:rPr lang="ja-JP" altLang="en-US" sz="1800" dirty="0" smtClean="0"/>
              <a:t>意見交換・発表</a:t>
            </a:r>
            <a:endParaRPr lang="ja-JP" altLang="en-US" sz="1800" dirty="0"/>
          </a:p>
        </p:txBody>
      </p:sp>
      <p:cxnSp>
        <p:nvCxnSpPr>
          <p:cNvPr id="73" name="直線コネクタ 72"/>
          <p:cNvCxnSpPr/>
          <p:nvPr/>
        </p:nvCxnSpPr>
        <p:spPr>
          <a:xfrm>
            <a:off x="6994568" y="4385574"/>
            <a:ext cx="2625683" cy="165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図 73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26"/>
          <a:stretch/>
        </p:blipFill>
        <p:spPr>
          <a:xfrm>
            <a:off x="7031520" y="4539729"/>
            <a:ext cx="2735305" cy="202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正方形/長方形 1"/>
          <p:cNvSpPr/>
          <p:nvPr/>
        </p:nvSpPr>
        <p:spPr>
          <a:xfrm>
            <a:off x="2638971" y="3367333"/>
            <a:ext cx="437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＜　端末を活用した学習等の実践例　＞</a:t>
            </a:r>
            <a:endParaRPr lang="ja-JP" altLang="en-US" sz="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31686" y="6591849"/>
            <a:ext cx="2228850" cy="365125"/>
          </a:xfrm>
        </p:spPr>
        <p:txBody>
          <a:bodyPr/>
          <a:lstStyle/>
          <a:p>
            <a:fld id="{D7C5EC84-5999-46DC-936D-70BA31A49E3F}" type="slidenum">
              <a:rPr kumimoji="1" lang="ja-JP" altLang="en-US" sz="1400" smtClean="0"/>
              <a:t>1</a:t>
            </a:fld>
            <a:endParaRPr kumimoji="1" lang="ja-JP" altLang="en-US" sz="1400"/>
          </a:p>
        </p:txBody>
      </p:sp>
      <p:sp>
        <p:nvSpPr>
          <p:cNvPr id="19" name="正方形/長方形 18"/>
          <p:cNvSpPr/>
          <p:nvPr/>
        </p:nvSpPr>
        <p:spPr>
          <a:xfrm>
            <a:off x="266699" y="2579475"/>
            <a:ext cx="9525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1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生徒の学びを変革し、主体的・対話的に学ぶ新しい教育</a:t>
            </a:r>
            <a:r>
              <a:rPr lang="ja-JP" altLang="en-US" sz="2100" b="1" dirty="0">
                <a:latin typeface="+mn-ea"/>
                <a:cs typeface="Times New Roman" panose="02020603050405020304" pitchFamily="18" charset="0"/>
              </a:rPr>
              <a:t>を提供していきます。</a:t>
            </a:r>
            <a:br>
              <a:rPr lang="ja-JP" altLang="en-US" sz="2100" b="1" dirty="0">
                <a:latin typeface="+mn-ea"/>
                <a:cs typeface="Times New Roman" panose="02020603050405020304" pitchFamily="18" charset="0"/>
              </a:rPr>
            </a:br>
            <a:r>
              <a:rPr lang="ja-JP" altLang="en-US" sz="2100" b="1" dirty="0" smtClean="0">
                <a:latin typeface="+mn-ea"/>
                <a:cs typeface="Times New Roman" panose="02020603050405020304" pitchFamily="18" charset="0"/>
              </a:rPr>
              <a:t>また</a:t>
            </a:r>
            <a:r>
              <a:rPr lang="ja-JP" altLang="en-US" sz="2100" b="1" dirty="0">
                <a:latin typeface="+mn-ea"/>
                <a:cs typeface="Times New Roman" panose="02020603050405020304" pitchFamily="18" charset="0"/>
              </a:rPr>
              <a:t>、いつでもどこでも学習ができる、</a:t>
            </a:r>
            <a:r>
              <a:rPr lang="ja-JP" altLang="en-US" sz="21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学びを止めない環境</a:t>
            </a:r>
            <a:r>
              <a:rPr lang="ja-JP" altLang="en-US" sz="2100" b="1" dirty="0">
                <a:latin typeface="+mn-ea"/>
                <a:cs typeface="Times New Roman" panose="02020603050405020304" pitchFamily="18" charset="0"/>
              </a:rPr>
              <a:t>を提供します。</a:t>
            </a:r>
          </a:p>
        </p:txBody>
      </p:sp>
    </p:spTree>
    <p:extLst>
      <p:ext uri="{BB962C8B-B14F-4D97-AF65-F5344CB8AC3E}">
        <p14:creationId xmlns:p14="http://schemas.microsoft.com/office/powerpoint/2010/main" val="379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正方形/長方形 78"/>
          <p:cNvSpPr/>
          <p:nvPr/>
        </p:nvSpPr>
        <p:spPr>
          <a:xfrm>
            <a:off x="98757" y="2291219"/>
            <a:ext cx="9702468" cy="2387151"/>
          </a:xfrm>
          <a:prstGeom prst="rect">
            <a:avLst/>
          </a:prstGeom>
          <a:solidFill>
            <a:srgbClr val="FFF3CD"/>
          </a:solidFill>
          <a:ln w="28575" cap="flat" cmpd="sng" algn="ctr">
            <a:solidFill>
              <a:srgbClr val="FF99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180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5725">
              <a:lnSpc>
                <a:spcPts val="1800"/>
              </a:lnSpc>
              <a:spcBef>
                <a:spcPts val="1200"/>
              </a:spcBef>
              <a:tabLst>
                <a:tab pos="180975" algn="l"/>
              </a:tabLs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令和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４年度入学生の皆さんには、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原則全員購入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していただきます。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>
              <a:lnSpc>
                <a:spcPts val="1800"/>
              </a:lnSpc>
              <a:spcBef>
                <a:spcPts val="1800"/>
              </a:spcBef>
              <a:tabLst>
                <a:tab pos="180975" algn="l"/>
              </a:tabLs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端末は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自宅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においても自由に活用いただくことが可能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>
              <a:lnSpc>
                <a:spcPts val="1800"/>
              </a:lnSpc>
              <a:spcBef>
                <a:spcPts val="1200"/>
              </a:spcBef>
              <a:tabLst>
                <a:tab pos="180975" algn="l"/>
              </a:tabLst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卒業後もそのまま活用可能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>
              <a:lnSpc>
                <a:spcPts val="1800"/>
              </a:lnSpc>
              <a:spcBef>
                <a:spcPts val="1800"/>
              </a:spcBef>
              <a:tabLst>
                <a:tab pos="180975" algn="l"/>
              </a:tabLs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自宅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Wi‐Fi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などの安定した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通信環境の確保をお願いします。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ホームベース 23"/>
          <p:cNvSpPr>
            <a:spLocks noChangeArrowheads="1"/>
          </p:cNvSpPr>
          <p:nvPr/>
        </p:nvSpPr>
        <p:spPr bwMode="auto">
          <a:xfrm>
            <a:off x="84236" y="2113449"/>
            <a:ext cx="3312107" cy="374585"/>
          </a:xfrm>
          <a:prstGeom prst="homePlate">
            <a:avLst>
              <a:gd name="adj" fmla="val 82939"/>
            </a:avLst>
          </a:prstGeom>
          <a:solidFill>
            <a:srgbClr val="FFB84F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端末の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導入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について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8758" y="546844"/>
            <a:ext cx="9694930" cy="1434356"/>
          </a:xfrm>
          <a:prstGeom prst="rect">
            <a:avLst/>
          </a:prstGeom>
          <a:solidFill>
            <a:srgbClr val="FFF3CD"/>
          </a:solidFill>
          <a:ln w="28575" cap="flat" cmpd="sng" algn="ctr">
            <a:solidFill>
              <a:srgbClr val="FF99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180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9388">
              <a:lnSpc>
                <a:spcPts val="2000"/>
              </a:lnSpc>
              <a:spcBef>
                <a:spcPts val="1800"/>
              </a:spcBef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進路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実現に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向けた資格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取得など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、学校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内外で</a:t>
            </a:r>
            <a:r>
              <a:rPr lang="ja-JP" altLang="ja-JP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自在に活用できる端末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388">
              <a:lnSpc>
                <a:spcPts val="2000"/>
              </a:lnSpc>
              <a:spcBef>
                <a:spcPts val="1800"/>
              </a:spcBef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授業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における学びやすさ・教えやすさの点から</a:t>
            </a:r>
            <a:r>
              <a:rPr lang="ja-JP" altLang="en-US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</a:t>
            </a:r>
            <a:r>
              <a:rPr lang="ja-JP" altLang="ja-JP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単位で同一の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仕様の端末</a:t>
            </a:r>
            <a:endParaRPr lang="en-US" altLang="ja-JP" sz="2400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ホームベース 23"/>
          <p:cNvSpPr>
            <a:spLocks noChangeArrowheads="1"/>
          </p:cNvSpPr>
          <p:nvPr/>
        </p:nvSpPr>
        <p:spPr bwMode="auto">
          <a:xfrm>
            <a:off x="84236" y="359551"/>
            <a:ext cx="6749719" cy="374585"/>
          </a:xfrm>
          <a:prstGeom prst="homePlate">
            <a:avLst>
              <a:gd name="adj" fmla="val 58242"/>
            </a:avLst>
          </a:prstGeom>
          <a:solidFill>
            <a:srgbClr val="FFB84F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高校段階の学習にふさわしい端末整備の考え方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8758" y="4994215"/>
            <a:ext cx="9694930" cy="1183783"/>
          </a:xfrm>
          <a:prstGeom prst="rect">
            <a:avLst/>
          </a:prstGeom>
          <a:solidFill>
            <a:srgbClr val="FFF3CD"/>
          </a:solidFill>
          <a:ln w="28575" cap="flat" cmpd="sng" algn="ctr">
            <a:solidFill>
              <a:srgbClr val="FF99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180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9388">
              <a:lnSpc>
                <a:spcPts val="2800"/>
              </a:lnSpc>
              <a:spcBef>
                <a:spcPts val="24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端末</a:t>
            </a:r>
            <a:r>
              <a:rPr lang="ja-JP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購入の仕組みや購入費用の</a:t>
            </a:r>
            <a:r>
              <a:rPr lang="ja-JP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保護者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支援</a:t>
            </a:r>
            <a:r>
              <a:rPr lang="ja-JP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策</a:t>
            </a:r>
            <a:r>
              <a:rPr lang="ja-JP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ついて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lang="ja-JP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情報</a:t>
            </a:r>
            <a:r>
              <a:rPr lang="ja-JP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教育ポータルサイトや都立高等学校等合同説明会等</a:t>
            </a:r>
            <a:r>
              <a:rPr lang="ja-JP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秋以降</a:t>
            </a:r>
            <a:r>
              <a:rPr lang="ja-JP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お知らせします</a:t>
            </a:r>
            <a:r>
              <a:rPr lang="ja-JP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10" name="ホームベース 23"/>
          <p:cNvSpPr>
            <a:spLocks noChangeArrowheads="1"/>
          </p:cNvSpPr>
          <p:nvPr/>
        </p:nvSpPr>
        <p:spPr bwMode="auto">
          <a:xfrm>
            <a:off x="83517" y="4801096"/>
            <a:ext cx="3307111" cy="374585"/>
          </a:xfrm>
          <a:prstGeom prst="homePlate">
            <a:avLst>
              <a:gd name="adj" fmla="val 58242"/>
            </a:avLst>
          </a:prstGeom>
          <a:solidFill>
            <a:srgbClr val="FFB84F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今後の予定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567361"/>
            <a:ext cx="2228850" cy="365125"/>
          </a:xfrm>
        </p:spPr>
        <p:txBody>
          <a:bodyPr/>
          <a:lstStyle/>
          <a:p>
            <a:fld id="{D7C5EC84-5999-46DC-936D-70BA31A49E3F}" type="slidenum">
              <a:rPr kumimoji="1" lang="ja-JP" altLang="en-US" sz="1400" smtClean="0"/>
              <a:t>2</a:t>
            </a:fld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6629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a:spPr>
      <a:bodyPr rot="0" spcFirstLastPara="0" vert="horz" wrap="square" lIns="91440" tIns="18000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285750" indent="-285750">
          <a:spcBef>
            <a:spcPts val="300"/>
          </a:spcBef>
          <a:buFont typeface="Calibri" panose="020F0502020204030204" pitchFamily="34" charset="0"/>
          <a:buChar char="⃝"/>
          <a:defRPr sz="1400" b="1" u="sng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6531</TotalTime>
  <Words>306</Words>
  <Application>Microsoft Office PowerPoint</Application>
  <PresentationFormat>A4 210 x 297 mm</PresentationFormat>
  <Paragraphs>27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HG丸ｺﾞｼｯｸM-PRO</vt:lpstr>
      <vt:lpstr>Meiryo UI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</cp:lastModifiedBy>
  <cp:revision>736</cp:revision>
  <cp:lastPrinted>2021-01-04T02:25:32Z</cp:lastPrinted>
  <dcterms:created xsi:type="dcterms:W3CDTF">2020-04-09T11:34:53Z</dcterms:created>
  <dcterms:modified xsi:type="dcterms:W3CDTF">2021-07-20T00:28:39Z</dcterms:modified>
</cp:coreProperties>
</file>