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8AF7E-5462-4E4F-82A3-D66B7B759BEF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94C5D-51E4-4E0A-B568-D07945D3CD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116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A475-A64D-4A9D-B200-82AD60ED24EF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BC91-88D4-4961-AE1A-341AA27D3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08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A475-A64D-4A9D-B200-82AD60ED24EF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BC91-88D4-4961-AE1A-341AA27D3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831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A475-A64D-4A9D-B200-82AD60ED24EF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BC91-88D4-4961-AE1A-341AA27D3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373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A475-A64D-4A9D-B200-82AD60ED24EF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BC91-88D4-4961-AE1A-341AA27D3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557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A475-A64D-4A9D-B200-82AD60ED24EF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BC91-88D4-4961-AE1A-341AA27D3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75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A475-A64D-4A9D-B200-82AD60ED24EF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BC91-88D4-4961-AE1A-341AA27D3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24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A475-A64D-4A9D-B200-82AD60ED24EF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BC91-88D4-4961-AE1A-341AA27D3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61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A475-A64D-4A9D-B200-82AD60ED24EF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BC91-88D4-4961-AE1A-341AA27D3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01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A475-A64D-4A9D-B200-82AD60ED24EF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BC91-88D4-4961-AE1A-341AA27D3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147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A475-A64D-4A9D-B200-82AD60ED24EF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BC91-88D4-4961-AE1A-341AA27D3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39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A475-A64D-4A9D-B200-82AD60ED24EF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BBC91-88D4-4961-AE1A-341AA27D3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48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FA475-A64D-4A9D-B200-82AD60ED24EF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BBC91-88D4-4961-AE1A-341AA27D34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161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71781" y="428625"/>
            <a:ext cx="9144000" cy="663904"/>
          </a:xfrm>
          <a:noFill/>
        </p:spPr>
        <p:txBody>
          <a:bodyPr>
            <a:noAutofit/>
          </a:bodyPr>
          <a:lstStyle/>
          <a:p>
            <a:r>
              <a:rPr kumimoji="1" lang="ja-JP" altLang="en-US" sz="2800" b="1" dirty="0" smtClean="0">
                <a:solidFill>
                  <a:schemeClr val="accent1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都立足立高等学校　</a:t>
            </a:r>
            <a:r>
              <a:rPr kumimoji="1" lang="ja-JP" altLang="en-US" sz="2800" b="1" dirty="0" smtClean="0">
                <a:solidFill>
                  <a:schemeClr val="accent1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定時制</a:t>
            </a:r>
            <a:r>
              <a:rPr kumimoji="1" lang="ja-JP" altLang="en-US" sz="2800" b="1" dirty="0" smtClean="0">
                <a:solidFill>
                  <a:schemeClr val="accent1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入学後の</a:t>
            </a:r>
            <a:r>
              <a:rPr lang="ja-JP" altLang="en-US" sz="2800" b="1" dirty="0">
                <a:solidFill>
                  <a:schemeClr val="accent1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予定</a:t>
            </a:r>
            <a:r>
              <a:rPr kumimoji="1" lang="ja-JP" altLang="en-US" sz="2800" b="1" dirty="0" smtClean="0">
                <a:solidFill>
                  <a:schemeClr val="accent1">
                    <a:lumMod val="5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経費</a:t>
            </a:r>
            <a:endParaRPr kumimoji="1" lang="ja-JP" altLang="en-US" sz="1600" b="1" dirty="0">
              <a:solidFill>
                <a:schemeClr val="accent1">
                  <a:lumMod val="5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353565"/>
              </p:ext>
            </p:extLst>
          </p:nvPr>
        </p:nvGraphicFramePr>
        <p:xfrm>
          <a:off x="2179781" y="1873429"/>
          <a:ext cx="8127999" cy="1747325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9287712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9659711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147759816"/>
                    </a:ext>
                  </a:extLst>
                </a:gridCol>
              </a:tblGrid>
              <a:tr h="4118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項目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金額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備考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408915"/>
                  </a:ext>
                </a:extLst>
              </a:tr>
              <a:tr h="436279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入学料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２</a:t>
                      </a:r>
                      <a:r>
                        <a:rPr kumimoji="1" lang="en-US" altLang="ja-JP" dirty="0" smtClean="0"/>
                        <a:t>,</a:t>
                      </a:r>
                      <a:r>
                        <a:rPr kumimoji="1" lang="ja-JP" altLang="en-US" dirty="0" smtClean="0"/>
                        <a:t>１００円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554964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体育用品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１８</a:t>
                      </a:r>
                      <a:r>
                        <a:rPr kumimoji="1" lang="en-US" altLang="ja-JP" dirty="0" smtClean="0"/>
                        <a:t>,</a:t>
                      </a:r>
                      <a:r>
                        <a:rPr kumimoji="1" lang="ja-JP" altLang="en-US" dirty="0" smtClean="0"/>
                        <a:t>０００円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</a:pPr>
                      <a:r>
                        <a:rPr kumimoji="1" lang="ja-JP" altLang="en-US" sz="1000" dirty="0" smtClean="0"/>
                        <a:t>・任意購入品代を含む。</a:t>
                      </a:r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050357"/>
                  </a:ext>
                </a:extLst>
              </a:tr>
              <a:tr h="4498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dirty="0" smtClean="0"/>
                        <a:t>合計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1" lang="ja-JP" altLang="en-US" dirty="0" smtClean="0"/>
                        <a:t>２０</a:t>
                      </a:r>
                      <a:r>
                        <a:rPr kumimoji="1" lang="en-US" altLang="ja-JP" dirty="0" smtClean="0"/>
                        <a:t>,</a:t>
                      </a:r>
                      <a:r>
                        <a:rPr kumimoji="1" lang="ja-JP" altLang="en-US" dirty="0" smtClean="0"/>
                        <a:t>１００円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636655"/>
                  </a:ext>
                </a:extLst>
              </a:tr>
            </a:tbl>
          </a:graphicData>
        </a:graphic>
      </p:graphicFrame>
      <p:sp>
        <p:nvSpPr>
          <p:cNvPr id="7" name="角丸四角形 6"/>
          <p:cNvSpPr/>
          <p:nvPr/>
        </p:nvSpPr>
        <p:spPr>
          <a:xfrm>
            <a:off x="2179781" y="1428819"/>
            <a:ext cx="8128000" cy="3232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</a:rPr>
              <a:t>入学式までに必要となる経費</a:t>
            </a:r>
            <a:endParaRPr kumimoji="1" lang="ja-JP" alt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179780" y="3976397"/>
            <a:ext cx="8128000" cy="3232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</a:rPr>
              <a:t>授業料</a:t>
            </a:r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</a:rPr>
              <a:t>（４年間</a:t>
            </a:r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</a:rPr>
              <a:t>合計）</a:t>
            </a:r>
            <a:endParaRPr kumimoji="1" lang="ja-JP" alt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515686"/>
              </p:ext>
            </p:extLst>
          </p:nvPr>
        </p:nvGraphicFramePr>
        <p:xfrm>
          <a:off x="2179781" y="4480186"/>
          <a:ext cx="8127999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90561274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3916672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81952755"/>
                    </a:ext>
                  </a:extLst>
                </a:gridCol>
              </a:tblGrid>
              <a:tr h="3220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項目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金額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備考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007329"/>
                  </a:ext>
                </a:extLst>
              </a:tr>
              <a:tr h="45458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dirty="0" smtClean="0"/>
                        <a:t>授業料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</a:pPr>
                      <a:r>
                        <a:rPr kumimoji="1" lang="ja-JP" altLang="en-US" dirty="0" smtClean="0"/>
                        <a:t>１２９</a:t>
                      </a:r>
                      <a:r>
                        <a:rPr kumimoji="1" lang="en-US" altLang="ja-JP" dirty="0" smtClean="0"/>
                        <a:t>,</a:t>
                      </a:r>
                      <a:r>
                        <a:rPr kumimoji="1" lang="ja-JP" altLang="en-US" dirty="0" smtClean="0"/>
                        <a:t>６００円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・</a:t>
                      </a:r>
                      <a:r>
                        <a:rPr kumimoji="1" lang="ja-JP" altLang="en-US" sz="1000" dirty="0" smtClean="0"/>
                        <a:t>年額３２</a:t>
                      </a:r>
                      <a:r>
                        <a:rPr kumimoji="1" lang="en-US" altLang="ja-JP" sz="1000" dirty="0" smtClean="0"/>
                        <a:t>,</a:t>
                      </a:r>
                      <a:r>
                        <a:rPr kumimoji="1" lang="ja-JP" altLang="en-US" sz="1000" dirty="0" smtClean="0"/>
                        <a:t>４００円</a:t>
                      </a:r>
                      <a:r>
                        <a:rPr kumimoji="1" lang="en-US" altLang="ja-JP" sz="1000" dirty="0" smtClean="0"/>
                        <a:t>×</a:t>
                      </a:r>
                      <a:r>
                        <a:rPr kumimoji="1" lang="ja-JP" altLang="en-US" sz="1000" dirty="0" smtClean="0"/>
                        <a:t>４年間</a:t>
                      </a:r>
                      <a:endParaRPr kumimoji="1" lang="en-US" altLang="ja-JP" sz="1000" dirty="0" smtClean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000" dirty="0" smtClean="0"/>
                        <a:t>・世帯年収約９１０万円未満の世帯には、「就学支援金制度」による支援があります。</a:t>
                      </a:r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487012"/>
                  </a:ext>
                </a:extLst>
              </a:tr>
            </a:tbl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034" y="4188823"/>
            <a:ext cx="1237037" cy="150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16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2109354" y="476827"/>
            <a:ext cx="8128000" cy="3232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</a:rPr>
              <a:t>学校徴収金の徴収予定</a:t>
            </a:r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</a:rPr>
              <a:t>（４年間</a:t>
            </a:r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</a:rPr>
              <a:t>合計）</a:t>
            </a:r>
            <a:endParaRPr kumimoji="1" lang="ja-JP" alt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307903"/>
              </p:ext>
            </p:extLst>
          </p:nvPr>
        </p:nvGraphicFramePr>
        <p:xfrm>
          <a:off x="2109354" y="928639"/>
          <a:ext cx="8127999" cy="296672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92319606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6945059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00307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項目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金額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備考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942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積立金（１年生）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６４</a:t>
                      </a:r>
                      <a:r>
                        <a:rPr kumimoji="1" lang="en-US" altLang="ja-JP" dirty="0" smtClean="0"/>
                        <a:t>,</a:t>
                      </a:r>
                      <a:r>
                        <a:rPr kumimoji="1" lang="ja-JP" altLang="en-US" dirty="0" smtClean="0"/>
                        <a:t>０００円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000" dirty="0" smtClean="0"/>
                        <a:t>・教材</a:t>
                      </a:r>
                      <a:r>
                        <a:rPr kumimoji="1" lang="ja-JP" altLang="en-US" sz="1000" dirty="0" smtClean="0"/>
                        <a:t>、校外学習代、修学</a:t>
                      </a:r>
                      <a:r>
                        <a:rPr kumimoji="1" lang="ja-JP" altLang="en-US" sz="1000" dirty="0" smtClean="0"/>
                        <a:t>旅行代等</a:t>
                      </a:r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825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積立金（２年生）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５２</a:t>
                      </a:r>
                      <a:r>
                        <a:rPr kumimoji="1" lang="en-US" altLang="ja-JP" dirty="0" smtClean="0"/>
                        <a:t>,</a:t>
                      </a:r>
                      <a:r>
                        <a:rPr kumimoji="1" lang="ja-JP" altLang="en-US" dirty="0" smtClean="0"/>
                        <a:t>０００円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000" dirty="0" smtClean="0"/>
                        <a:t>・教材</a:t>
                      </a:r>
                      <a:r>
                        <a:rPr kumimoji="1" lang="ja-JP" altLang="en-US" sz="1000" dirty="0" smtClean="0"/>
                        <a:t>、校外学習代、修学</a:t>
                      </a:r>
                      <a:r>
                        <a:rPr kumimoji="1" lang="ja-JP" altLang="en-US" sz="1000" dirty="0" smtClean="0"/>
                        <a:t>旅行代等</a:t>
                      </a:r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623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積立金（３年生）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５２</a:t>
                      </a:r>
                      <a:r>
                        <a:rPr kumimoji="1" lang="en-US" altLang="ja-JP" dirty="0" smtClean="0"/>
                        <a:t>,</a:t>
                      </a:r>
                      <a:r>
                        <a:rPr kumimoji="1" lang="ja-JP" altLang="en-US" dirty="0" smtClean="0"/>
                        <a:t>０００円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・教材、校外学習代、修学旅行代等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02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積立金</a:t>
                      </a:r>
                      <a:r>
                        <a:rPr kumimoji="1" lang="ja-JP" altLang="en-US" dirty="0" smtClean="0"/>
                        <a:t>（４年生</a:t>
                      </a:r>
                      <a:r>
                        <a:rPr kumimoji="1" lang="ja-JP" altLang="en-US" dirty="0" smtClean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２６</a:t>
                      </a:r>
                      <a:r>
                        <a:rPr kumimoji="1" lang="en-US" altLang="ja-JP" dirty="0" smtClean="0"/>
                        <a:t>,</a:t>
                      </a:r>
                      <a:r>
                        <a:rPr kumimoji="1" lang="ja-JP" altLang="en-US" dirty="0" smtClean="0"/>
                        <a:t>０００円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000" dirty="0" smtClean="0"/>
                        <a:t>・教材、校外学習代等</a:t>
                      </a:r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817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生徒</a:t>
                      </a:r>
                      <a:r>
                        <a:rPr kumimoji="1" lang="ja-JP" altLang="en-US" dirty="0" smtClean="0"/>
                        <a:t>会費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７</a:t>
                      </a:r>
                      <a:r>
                        <a:rPr kumimoji="1" lang="en-US" altLang="ja-JP" dirty="0" smtClean="0"/>
                        <a:t>,</a:t>
                      </a:r>
                      <a:r>
                        <a:rPr kumimoji="1" lang="ja-JP" altLang="en-US" dirty="0" smtClean="0"/>
                        <a:t>２００円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000" dirty="0" smtClean="0"/>
                        <a:t>・</a:t>
                      </a:r>
                      <a:r>
                        <a:rPr kumimoji="1" lang="ja-JP" altLang="en-US" sz="1000" dirty="0" smtClean="0"/>
                        <a:t>年額１</a:t>
                      </a:r>
                      <a:r>
                        <a:rPr kumimoji="1" lang="en-US" altLang="ja-JP" sz="1000" dirty="0" smtClean="0"/>
                        <a:t>,</a:t>
                      </a:r>
                      <a:r>
                        <a:rPr kumimoji="1" lang="ja-JP" altLang="en-US" sz="1000" dirty="0" smtClean="0"/>
                        <a:t>８００円</a:t>
                      </a:r>
                      <a:r>
                        <a:rPr kumimoji="1" lang="en-US" altLang="ja-JP" sz="1000" dirty="0" smtClean="0"/>
                        <a:t>×</a:t>
                      </a:r>
                      <a:r>
                        <a:rPr kumimoji="1" lang="ja-JP" altLang="en-US" sz="1000" dirty="0" smtClean="0"/>
                        <a:t>４年間</a:t>
                      </a:r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9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PTA</a:t>
                      </a:r>
                      <a:r>
                        <a:rPr kumimoji="1" lang="ja-JP" altLang="en-US" dirty="0" smtClean="0"/>
                        <a:t>奨学会費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８</a:t>
                      </a:r>
                      <a:r>
                        <a:rPr kumimoji="1" lang="en-US" altLang="ja-JP" dirty="0" smtClean="0"/>
                        <a:t>,</a:t>
                      </a:r>
                      <a:r>
                        <a:rPr kumimoji="1" lang="ja-JP" altLang="en-US" dirty="0" smtClean="0"/>
                        <a:t>０００円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・</a:t>
                      </a:r>
                      <a:r>
                        <a:rPr kumimoji="1" lang="ja-JP" altLang="en-US" sz="1000" dirty="0" smtClean="0"/>
                        <a:t>年額２</a:t>
                      </a:r>
                      <a:r>
                        <a:rPr kumimoji="1" lang="en-US" altLang="ja-JP" sz="1000" dirty="0" smtClean="0"/>
                        <a:t>,</a:t>
                      </a:r>
                      <a:r>
                        <a:rPr kumimoji="1" lang="ja-JP" altLang="en-US" sz="1000" dirty="0" smtClean="0"/>
                        <a:t>０００円</a:t>
                      </a:r>
                      <a:r>
                        <a:rPr kumimoji="1" lang="en-US" altLang="ja-JP" sz="1000" dirty="0" smtClean="0"/>
                        <a:t>×</a:t>
                      </a:r>
                      <a:r>
                        <a:rPr kumimoji="1" lang="ja-JP" altLang="en-US" sz="1000" dirty="0" smtClean="0"/>
                        <a:t>４年間</a:t>
                      </a:r>
                      <a:endParaRPr kumimoji="1" lang="ja-JP" altLang="en-US" sz="1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850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合計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２０９</a:t>
                      </a:r>
                      <a:r>
                        <a:rPr kumimoji="1" lang="en-US" altLang="ja-JP" dirty="0" smtClean="0"/>
                        <a:t>,</a:t>
                      </a:r>
                      <a:r>
                        <a:rPr kumimoji="1" lang="ja-JP" altLang="en-US" dirty="0" smtClean="0"/>
                        <a:t>２００円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636412"/>
                  </a:ext>
                </a:extLst>
              </a:tr>
            </a:tbl>
          </a:graphicData>
        </a:graphic>
      </p:graphicFrame>
      <p:sp>
        <p:nvSpPr>
          <p:cNvPr id="8" name="角丸四角形 7"/>
          <p:cNvSpPr/>
          <p:nvPr/>
        </p:nvSpPr>
        <p:spPr>
          <a:xfrm>
            <a:off x="2109353" y="4203511"/>
            <a:ext cx="8128000" cy="3232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</a:rPr>
              <a:t>その他必要となる</a:t>
            </a:r>
            <a:r>
              <a:rPr kumimoji="1" lang="ja-JP" altLang="en-US" b="1" dirty="0" smtClean="0">
                <a:solidFill>
                  <a:schemeClr val="accent5">
                    <a:lumMod val="75000"/>
                  </a:schemeClr>
                </a:solidFill>
              </a:rPr>
              <a:t>経費</a:t>
            </a:r>
            <a:endParaRPr lang="ja-JP" alt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070566"/>
              </p:ext>
            </p:extLst>
          </p:nvPr>
        </p:nvGraphicFramePr>
        <p:xfrm>
          <a:off x="2109354" y="4696843"/>
          <a:ext cx="8127999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67863940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50469040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945137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項目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金額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備考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548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人１台端末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３０</a:t>
                      </a:r>
                      <a:r>
                        <a:rPr kumimoji="1" lang="en-US" altLang="ja-JP" dirty="0" smtClean="0"/>
                        <a:t>,</a:t>
                      </a:r>
                      <a:r>
                        <a:rPr kumimoji="1" lang="ja-JP" altLang="en-US" dirty="0" smtClean="0"/>
                        <a:t>０００円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000" dirty="0" smtClean="0"/>
                        <a:t>・世帯収入等に応じた支援制度があります。</a:t>
                      </a:r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735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給食費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/>
                        <a:t>年額９０</a:t>
                      </a:r>
                      <a:r>
                        <a:rPr kumimoji="1" lang="en-US" altLang="ja-JP" dirty="0" smtClean="0"/>
                        <a:t>,</a:t>
                      </a:r>
                      <a:r>
                        <a:rPr kumimoji="1" lang="ja-JP" altLang="en-US" dirty="0" smtClean="0"/>
                        <a:t>０００円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000" dirty="0" smtClean="0"/>
                        <a:t>・希望者のみ（１食４１０円）。</a:t>
                      </a:r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034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dirty="0" smtClean="0"/>
                        <a:t>その他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1" lang="ja-JP" altLang="en-US" dirty="0" err="1" smtClean="0"/>
                        <a:t>ー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・希望制の模試費用や、所属する部活に応じた部活動費、任意購入品等により別途費用が発生する場合があります。</a:t>
                      </a:r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86509"/>
                  </a:ext>
                </a:extLst>
              </a:tr>
            </a:tbl>
          </a:graphicData>
        </a:graphic>
      </p:graphicFrame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248" y="5266919"/>
            <a:ext cx="1282105" cy="1091084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2246" y="4365147"/>
            <a:ext cx="1849754" cy="2029591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248" y="5303654"/>
            <a:ext cx="1282105" cy="109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36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251</Words>
  <Application>Microsoft Office PowerPoint</Application>
  <PresentationFormat>ワイド画面</PresentationFormat>
  <Paragraphs>57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HGS創英角ﾎﾟｯﾌﾟ体</vt:lpstr>
      <vt:lpstr>游ゴシック</vt:lpstr>
      <vt:lpstr>游ゴシック Light</vt:lpstr>
      <vt:lpstr>Arial</vt:lpstr>
      <vt:lpstr>Office テーマ</vt:lpstr>
      <vt:lpstr>都立足立高等学校　定時制　入学後の予定経費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都立足立高等学校　全日制　入学後の必要経費</dc:title>
  <dc:creator>東京都</dc:creator>
  <cp:lastModifiedBy>東京都</cp:lastModifiedBy>
  <cp:revision>19</cp:revision>
  <cp:lastPrinted>2022-03-11T05:11:04Z</cp:lastPrinted>
  <dcterms:created xsi:type="dcterms:W3CDTF">2022-02-25T05:48:00Z</dcterms:created>
  <dcterms:modified xsi:type="dcterms:W3CDTF">2022-03-11T05:12:36Z</dcterms:modified>
</cp:coreProperties>
</file>